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EB3"/>
    <a:srgbClr val="27D85E"/>
    <a:srgbClr val="27A1D8"/>
    <a:srgbClr val="E0C452"/>
    <a:srgbClr val="FFD700"/>
    <a:srgbClr val="2B2F38"/>
    <a:srgbClr val="B627D8"/>
    <a:srgbClr val="41BE74"/>
    <a:srgbClr val="274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B7CAD3-3A07-2FA2-A674-6207AB388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0A297AF-508A-2989-37EE-F4395A521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0F1221-932A-C6D5-6F7A-DC323256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118F56-3082-D7A8-71DC-18FCFC25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7601064-E225-DE1A-9381-C61322D3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348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D70F26-9419-4B6C-81EC-A1EF7221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908E003-4D79-A989-7DC1-588E480C7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2EBC8C-5ECC-64E3-E353-FEA0559F6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7905F02-EE0D-EF21-9E51-ED619EAA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8BE6D74-148A-3750-E901-88F97E63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282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28D2221-7DED-38D5-F4B8-5CCFE5BC23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AD51521-898E-BDBF-52E8-AE1073E44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47F3498-5715-C09C-4A31-C341B6D3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F96271-2150-32C1-9D13-919F5601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E54B6EF-4A14-EE51-3BBC-6D89AA1C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041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96A396-381F-08F7-7BBF-64103ED2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58BFA1-F06D-8CD7-32D0-88AF8E92D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8886BB-FE5E-3E2F-C097-97A60DDC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1F0A5CC-0650-C165-5B2E-58145E69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CDE3E90-CC21-57B9-DB8B-82BE1E06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170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BF0703-E312-F3BD-5303-909230DF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315091-2F29-64BD-256D-A4B8421F1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D7C629C-CEA4-6BC9-0229-54B4DEA4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C36C5D0-6259-43B3-C0FE-84E26B8C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066E140-7815-2DC2-152D-C5AF4C59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048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D80D3F-6202-2733-5F18-453FF1D0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AF6493-95EF-6B7B-2504-2EF0FBD84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0622A03-36F0-4604-ED92-5515907C7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15393CF-4EC7-7F2E-87E8-3BC3930E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04D085A-7B39-5140-6A5F-90E9F301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BA104C5-9980-11AE-7E51-D5CB004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075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5242B3-E516-338A-CD00-829F0906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85AFCD-83A8-2E6B-9C1B-E695BFE49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6D8F465-7D9E-9F5D-3AF3-4B739B106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FD0FDC3-6204-CC13-ED6B-07C293FBE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F6C3807-720A-A9F4-7706-9567CE849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7325C82-DFD1-4119-7076-8E3A4E37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56FDDFF-350D-7776-30DC-7BD941EFE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6DED4E7-625C-9865-60BB-AF83C935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69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664A76-B34E-3DD9-510D-0215B4CD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3EA71C8-3E97-A01F-5343-9895E608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C4F45D6-4107-6A9D-BCDF-3DB626DA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EBA2F5-8A15-2C91-E7B8-E4E846A2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412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AD88648-3452-753C-DB15-61BD42C7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5E89DD2-DB83-E8E6-9E1F-A4B7A832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DB67D0C-4655-ECE3-9400-041DD1E7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414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7199FE-5D14-C837-64C7-9176C70A9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6BA387-F010-86DE-9250-92C74CC9C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55B77EF-5E6B-379A-1694-312696EE0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BD0A7DE-399A-A208-F267-4AAFA918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9422740-75F9-764C-376B-F8544090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1547A1-914D-4225-ACF9-E671BCBB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865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16D9E9-08A2-AD46-AEC1-0ADF2B2D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700F3EC-6FF1-0ADC-7D55-4AE7F303F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AB3C7E0-8F60-3A84-8E88-DEF2D1D1A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1C25A04-C53E-4DD1-A318-375A8AAB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2AB1FDD-315D-E757-8217-F78C8C14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8D901F3-DF44-2507-FDB9-DBDFEE5A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85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A1D8"/>
            </a:gs>
            <a:gs pos="100000">
              <a:srgbClr val="41BE7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32549CC-C9E7-DE23-BF94-2F290814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2205F88-EDC1-96B3-E30F-083BCB672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7280E6A-9037-60FD-1FB1-479082F9D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C6B8C-32AB-4B01-82B9-E495A9F06C2D}" type="datetimeFigureOut">
              <a:rPr lang="hu-HU" smtClean="0"/>
              <a:t>2023. 12. 13.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62AA581-0E88-307A-37B2-AF2DBFA0D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FECCAF-C254-94EC-C796-06750B55E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5EEF-E88E-4FA0-8052-094455F745BE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 descr="A képen sötétség, fekete, tér, éjszaka látható&#10;&#10;Automatikusan generált leírás">
            <a:extLst>
              <a:ext uri="{FF2B5EF4-FFF2-40B4-BE49-F238E27FC236}">
                <a16:creationId xmlns:a16="http://schemas.microsoft.com/office/drawing/2014/main" id="{72B16BF0-0484-63DD-0ECB-E0639D8D23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619"/>
            <a:ext cx="6910619" cy="6910619"/>
          </a:xfrm>
          <a:prstGeom prst="rect">
            <a:avLst/>
          </a:prstGeom>
        </p:spPr>
      </p:pic>
      <p:pic>
        <p:nvPicPr>
          <p:cNvPr id="12" name="Kép 11" descr="A képen sötétség, fekete, tér, éjszaka látható&#10;&#10;Automatikusan generált leírás">
            <a:extLst>
              <a:ext uri="{FF2B5EF4-FFF2-40B4-BE49-F238E27FC236}">
                <a16:creationId xmlns:a16="http://schemas.microsoft.com/office/drawing/2014/main" id="{2C4720D1-029C-4939-E033-3F96B0C1C92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619" y="-54000"/>
            <a:ext cx="6912000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image" Target="../media/image8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21.jpg"/><Relationship Id="rId5" Type="http://schemas.openxmlformats.org/officeDocument/2006/relationships/image" Target="../media/image5.png"/><Relationship Id="rId10" Type="http://schemas.openxmlformats.org/officeDocument/2006/relationships/image" Target="../media/image20.jpg"/><Relationship Id="rId4" Type="http://schemas.openxmlformats.org/officeDocument/2006/relationships/image" Target="../media/image4.sv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F32E6-659B-8A03-F3CF-AF50735DD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7689"/>
            <a:ext cx="9144000" cy="1221171"/>
          </a:xfrm>
        </p:spPr>
        <p:txBody>
          <a:bodyPr/>
          <a:lstStyle/>
          <a:p>
            <a:r>
              <a:rPr lang="hu-HU" dirty="0" err="1">
                <a:latin typeface="Baguet Script" panose="00000500000000000000" pitchFamily="2" charset="-18"/>
              </a:rPr>
              <a:t>Dungeon</a:t>
            </a:r>
            <a:r>
              <a:rPr lang="hu-HU" dirty="0">
                <a:latin typeface="Baguet Script" panose="00000500000000000000" pitchFamily="2" charset="-18"/>
              </a:rPr>
              <a:t> &amp;</a:t>
            </a:r>
            <a:r>
              <a:rPr lang="hu-HU" dirty="0" err="1">
                <a:latin typeface="Baguet Script" panose="00000500000000000000" pitchFamily="2" charset="-18"/>
              </a:rPr>
              <a:t>Meow</a:t>
            </a:r>
            <a:endParaRPr lang="hu-HU" dirty="0">
              <a:latin typeface="Baguet Script" panose="00000500000000000000" pitchFamily="2" charset="-18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E6872B4-1F01-9F97-8AFD-1D53FE4E1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6631"/>
            <a:ext cx="9144000" cy="1221171"/>
          </a:xfrm>
        </p:spPr>
        <p:txBody>
          <a:bodyPr/>
          <a:lstStyle/>
          <a:p>
            <a:r>
              <a:rPr lang="hu-HU" sz="3500" dirty="0" err="1"/>
              <a:t>TeamPurrPurr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final</a:t>
            </a:r>
            <a:r>
              <a:rPr lang="hu-HU" dirty="0"/>
              <a:t> part</a:t>
            </a:r>
          </a:p>
        </p:txBody>
      </p:sp>
    </p:spTree>
    <p:extLst>
      <p:ext uri="{BB962C8B-B14F-4D97-AF65-F5344CB8AC3E}">
        <p14:creationId xmlns:p14="http://schemas.microsoft.com/office/powerpoint/2010/main" val="100944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églalap: lekerekített 44">
            <a:extLst>
              <a:ext uri="{FF2B5EF4-FFF2-40B4-BE49-F238E27FC236}">
                <a16:creationId xmlns:a16="http://schemas.microsoft.com/office/drawing/2014/main" id="{604B2BB7-9BCF-7D9C-6729-1E53E530A41A}"/>
              </a:ext>
            </a:extLst>
          </p:cNvPr>
          <p:cNvSpPr/>
          <p:nvPr/>
        </p:nvSpPr>
        <p:spPr>
          <a:xfrm>
            <a:off x="4735065" y="3870308"/>
            <a:ext cx="7140333" cy="2694849"/>
          </a:xfrm>
          <a:prstGeom prst="roundRect">
            <a:avLst/>
          </a:prstGeom>
          <a:solidFill>
            <a:srgbClr val="41BE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A3BB68E9-3827-C3E6-260C-3356045D4368}"/>
              </a:ext>
            </a:extLst>
          </p:cNvPr>
          <p:cNvSpPr/>
          <p:nvPr/>
        </p:nvSpPr>
        <p:spPr>
          <a:xfrm>
            <a:off x="-4856689" y="-827051"/>
            <a:ext cx="8963130" cy="8963130"/>
          </a:xfrm>
          <a:prstGeom prst="ellipse">
            <a:avLst/>
          </a:prstGeom>
          <a:solidFill>
            <a:srgbClr val="41BEB3"/>
          </a:solidFill>
          <a:ln>
            <a:noFill/>
          </a:ln>
          <a:effectLst>
            <a:outerShdw blurRad="495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3" name="Csoportba foglalás 32">
            <a:extLst>
              <a:ext uri="{FF2B5EF4-FFF2-40B4-BE49-F238E27FC236}">
                <a16:creationId xmlns:a16="http://schemas.microsoft.com/office/drawing/2014/main" id="{A3C5AEDF-1A46-2859-1735-CB5471C01751}"/>
              </a:ext>
            </a:extLst>
          </p:cNvPr>
          <p:cNvGrpSpPr/>
          <p:nvPr/>
        </p:nvGrpSpPr>
        <p:grpSpPr>
          <a:xfrm>
            <a:off x="1230212" y="258478"/>
            <a:ext cx="1333500" cy="1333500"/>
            <a:chOff x="1230212" y="258478"/>
            <a:chExt cx="1333500" cy="1333500"/>
          </a:xfrm>
        </p:grpSpPr>
        <p:sp>
          <p:nvSpPr>
            <p:cNvPr id="16" name="Ellipszis 15">
              <a:extLst>
                <a:ext uri="{FF2B5EF4-FFF2-40B4-BE49-F238E27FC236}">
                  <a16:creationId xmlns:a16="http://schemas.microsoft.com/office/drawing/2014/main" id="{93E8A5B7-C2F1-577D-BD55-A5A9EDADA728}"/>
                </a:ext>
              </a:extLst>
            </p:cNvPr>
            <p:cNvSpPr/>
            <p:nvPr/>
          </p:nvSpPr>
          <p:spPr>
            <a:xfrm>
              <a:off x="1230212" y="25847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5" name="Kép 14" descr="A képen fekete, sötétség látható&#10;&#10;Automatikusan generált leírás">
              <a:extLst>
                <a:ext uri="{FF2B5EF4-FFF2-40B4-BE49-F238E27FC236}">
                  <a16:creationId xmlns:a16="http://schemas.microsoft.com/office/drawing/2014/main" id="{F0F19B47-2774-1664-8EF5-4AE0EDE7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808" y="471349"/>
              <a:ext cx="838310" cy="838310"/>
            </a:xfrm>
            <a:prstGeom prst="rect">
              <a:avLst/>
            </a:prstGeom>
          </p:spPr>
        </p:pic>
      </p:grp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E098108E-DFA8-1AA9-AA66-153AFC8F5092}"/>
              </a:ext>
            </a:extLst>
          </p:cNvPr>
          <p:cNvGrpSpPr/>
          <p:nvPr/>
        </p:nvGrpSpPr>
        <p:grpSpPr>
          <a:xfrm>
            <a:off x="2330980" y="1805695"/>
            <a:ext cx="1333500" cy="1333500"/>
            <a:chOff x="2330980" y="1805695"/>
            <a:chExt cx="1333500" cy="1333500"/>
          </a:xfrm>
        </p:grpSpPr>
        <p:sp>
          <p:nvSpPr>
            <p:cNvPr id="17" name="Ellipszis 16">
              <a:extLst>
                <a:ext uri="{FF2B5EF4-FFF2-40B4-BE49-F238E27FC236}">
                  <a16:creationId xmlns:a16="http://schemas.microsoft.com/office/drawing/2014/main" id="{1E0AA9BB-DF65-F644-DA5B-3B44E29F9200}"/>
                </a:ext>
              </a:extLst>
            </p:cNvPr>
            <p:cNvSpPr/>
            <p:nvPr/>
          </p:nvSpPr>
          <p:spPr>
            <a:xfrm>
              <a:off x="2330980" y="1805695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1" name="Ábra 20" descr="Elkészült homokóra egyszínű kitöltéssel">
              <a:extLst>
                <a:ext uri="{FF2B5EF4-FFF2-40B4-BE49-F238E27FC236}">
                  <a16:creationId xmlns:a16="http://schemas.microsoft.com/office/drawing/2014/main" id="{5E59E284-97BC-F627-7436-3B47C38E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3712" y="1980521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2C491265-0DC7-226B-F42D-CCD660448465}"/>
              </a:ext>
            </a:extLst>
          </p:cNvPr>
          <p:cNvGrpSpPr/>
          <p:nvPr/>
        </p:nvGrpSpPr>
        <p:grpSpPr>
          <a:xfrm>
            <a:off x="2330980" y="3689238"/>
            <a:ext cx="1333500" cy="1333500"/>
            <a:chOff x="2330980" y="3689238"/>
            <a:chExt cx="1333500" cy="1333500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A0A289AA-84F6-A307-0431-BBAABCA17298}"/>
                </a:ext>
              </a:extLst>
            </p:cNvPr>
            <p:cNvSpPr/>
            <p:nvPr/>
          </p:nvSpPr>
          <p:spPr>
            <a:xfrm>
              <a:off x="2330980" y="368923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Ábra 24" descr="Jelző egyszínű kitöltéssel">
              <a:extLst>
                <a:ext uri="{FF2B5EF4-FFF2-40B4-BE49-F238E27FC236}">
                  <a16:creationId xmlns:a16="http://schemas.microsoft.com/office/drawing/2014/main" id="{A2207BF8-EB61-CC0C-0539-05F99C72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9991" y="3898788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70D10B8D-8A89-45F2-3D31-3E2206A597F1}"/>
              </a:ext>
            </a:extLst>
          </p:cNvPr>
          <p:cNvGrpSpPr/>
          <p:nvPr/>
        </p:nvGrpSpPr>
        <p:grpSpPr>
          <a:xfrm>
            <a:off x="1450870" y="5326136"/>
            <a:ext cx="1333500" cy="1333500"/>
            <a:chOff x="1450870" y="5326136"/>
            <a:chExt cx="1333500" cy="1333500"/>
          </a:xfrm>
        </p:grpSpPr>
        <p:sp>
          <p:nvSpPr>
            <p:cNvPr id="19" name="Ellipszis 18">
              <a:extLst>
                <a:ext uri="{FF2B5EF4-FFF2-40B4-BE49-F238E27FC236}">
                  <a16:creationId xmlns:a16="http://schemas.microsoft.com/office/drawing/2014/main" id="{7961667D-963D-B085-CB2B-7B7D6897FC51}"/>
                </a:ext>
              </a:extLst>
            </p:cNvPr>
            <p:cNvSpPr/>
            <p:nvPr/>
          </p:nvSpPr>
          <p:spPr>
            <a:xfrm>
              <a:off x="1450870" y="5326136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7" name="Ábra 26" descr="Macska egyszínű kitöltéssel">
              <a:extLst>
                <a:ext uri="{FF2B5EF4-FFF2-40B4-BE49-F238E27FC236}">
                  <a16:creationId xmlns:a16="http://schemas.microsoft.com/office/drawing/2014/main" id="{DFC0D8E3-8182-68AE-3B7C-0C87D606F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0420" y="5500962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Csoportba foglalás 36">
            <a:extLst>
              <a:ext uri="{FF2B5EF4-FFF2-40B4-BE49-F238E27FC236}">
                <a16:creationId xmlns:a16="http://schemas.microsoft.com/office/drawing/2014/main" id="{CD8BDAEE-530E-A185-E53C-FE830DBE684A}"/>
              </a:ext>
            </a:extLst>
          </p:cNvPr>
          <p:cNvGrpSpPr/>
          <p:nvPr/>
        </p:nvGrpSpPr>
        <p:grpSpPr>
          <a:xfrm>
            <a:off x="5758316" y="356724"/>
            <a:ext cx="5093833" cy="3332514"/>
            <a:chOff x="6481823" y="87806"/>
            <a:chExt cx="5093833" cy="3332514"/>
          </a:xfrm>
        </p:grpSpPr>
        <p:sp>
          <p:nvSpPr>
            <p:cNvPr id="34" name="Téglalap: lekerekített 33">
              <a:extLst>
                <a:ext uri="{FF2B5EF4-FFF2-40B4-BE49-F238E27FC236}">
                  <a16:creationId xmlns:a16="http://schemas.microsoft.com/office/drawing/2014/main" id="{C66E6DA1-DE35-6FBA-BAD6-C33028708704}"/>
                </a:ext>
              </a:extLst>
            </p:cNvPr>
            <p:cNvSpPr/>
            <p:nvPr/>
          </p:nvSpPr>
          <p:spPr>
            <a:xfrm>
              <a:off x="6481823" y="87806"/>
              <a:ext cx="5093833" cy="3332514"/>
            </a:xfrm>
            <a:prstGeom prst="roundRect">
              <a:avLst/>
            </a:prstGeom>
            <a:solidFill>
              <a:srgbClr val="41BEB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35" name="Szövegdoboz 34">
              <a:extLst>
                <a:ext uri="{FF2B5EF4-FFF2-40B4-BE49-F238E27FC236}">
                  <a16:creationId xmlns:a16="http://schemas.microsoft.com/office/drawing/2014/main" id="{72543008-F507-58B8-7450-8809372DCED3}"/>
                </a:ext>
              </a:extLst>
            </p:cNvPr>
            <p:cNvSpPr txBox="1"/>
            <p:nvPr/>
          </p:nvSpPr>
          <p:spPr>
            <a:xfrm>
              <a:off x="6794339" y="471349"/>
              <a:ext cx="4499771" cy="553998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3000" dirty="0" err="1">
                  <a:latin typeface="Baguet Script" panose="00000500000000000000" pitchFamily="2" charset="-18"/>
                </a:rPr>
                <a:t>TeamPurrPurr</a:t>
              </a:r>
              <a:endParaRPr lang="hu-HU" sz="3000" dirty="0">
                <a:latin typeface="Baguet Script" panose="00000500000000000000" pitchFamily="2" charset="-18"/>
              </a:endParaRPr>
            </a:p>
          </p:txBody>
        </p:sp>
        <p:sp>
          <p:nvSpPr>
            <p:cNvPr id="36" name="Szövegdoboz 35">
              <a:extLst>
                <a:ext uri="{FF2B5EF4-FFF2-40B4-BE49-F238E27FC236}">
                  <a16:creationId xmlns:a16="http://schemas.microsoft.com/office/drawing/2014/main" id="{BE1A7C56-23C8-9632-760B-31C721DEC43C}"/>
                </a:ext>
              </a:extLst>
            </p:cNvPr>
            <p:cNvSpPr txBox="1"/>
            <p:nvPr/>
          </p:nvSpPr>
          <p:spPr>
            <a:xfrm>
              <a:off x="6875362" y="1309659"/>
              <a:ext cx="423633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Csapatunk minden erejét bevetve, több hónapos fejlesztés után végre befejezte a </a:t>
              </a:r>
              <a:r>
                <a:rPr lang="hu-HU" dirty="0" err="1"/>
                <a:t>Dungeons</a:t>
              </a:r>
              <a:r>
                <a:rPr lang="hu-HU" dirty="0"/>
                <a:t> &amp; </a:t>
              </a:r>
              <a:r>
                <a:rPr lang="hu-HU" dirty="0" err="1"/>
                <a:t>Meow</a:t>
              </a:r>
              <a:r>
                <a:rPr lang="hu-HU" dirty="0"/>
                <a:t> weboldalt!</a:t>
              </a:r>
            </a:p>
            <a:p>
              <a:endParaRPr lang="hu-HU" dirty="0"/>
            </a:p>
            <a:p>
              <a:r>
                <a:rPr lang="hu-HU" dirty="0"/>
                <a:t>Ezt megünnepelve szeretnénk bemutatni munkánk gyümölcsét.</a:t>
              </a:r>
            </a:p>
            <a:p>
              <a:endParaRPr lang="hu-HU" dirty="0"/>
            </a:p>
          </p:txBody>
        </p:sp>
      </p:grpSp>
      <p:pic>
        <p:nvPicPr>
          <p:cNvPr id="39" name="Kép 38" descr="A képen rajzfilm, macska, anime, Kitalált szereplő látható&#10;&#10;Automatikusan generált leírás">
            <a:extLst>
              <a:ext uri="{FF2B5EF4-FFF2-40B4-BE49-F238E27FC236}">
                <a16:creationId xmlns:a16="http://schemas.microsoft.com/office/drawing/2014/main" id="{A5D1F957-65CB-95B1-1393-A28F838A56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603" y="4486676"/>
            <a:ext cx="1800000" cy="1800000"/>
          </a:xfrm>
          <a:prstGeom prst="rect">
            <a:avLst/>
          </a:prstGeom>
        </p:spPr>
      </p:pic>
      <p:pic>
        <p:nvPicPr>
          <p:cNvPr id="41" name="Kép 40" descr="A képen emlős, Kis- és közepes méretű macskák, festmény, Macskafélék látható&#10;&#10;Automatikusan generált leírás">
            <a:extLst>
              <a:ext uri="{FF2B5EF4-FFF2-40B4-BE49-F238E27FC236}">
                <a16:creationId xmlns:a16="http://schemas.microsoft.com/office/drawing/2014/main" id="{105EDAFF-E5E2-2EE7-B267-90FCB191E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17" y="4500613"/>
            <a:ext cx="1800000" cy="1800000"/>
          </a:xfrm>
          <a:prstGeom prst="rect">
            <a:avLst/>
          </a:prstGeom>
        </p:spPr>
      </p:pic>
      <p:pic>
        <p:nvPicPr>
          <p:cNvPr id="43" name="Kép 42" descr="A képen macska, Fekete macska, növény, madár látható&#10;&#10;Automatikusan generált leírás">
            <a:extLst>
              <a:ext uri="{FF2B5EF4-FFF2-40B4-BE49-F238E27FC236}">
                <a16:creationId xmlns:a16="http://schemas.microsoft.com/office/drawing/2014/main" id="{5ED29A11-A091-E457-03D8-3F4C40E1C8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53" y="4486676"/>
            <a:ext cx="1800000" cy="1800000"/>
          </a:xfrm>
          <a:prstGeom prst="rect">
            <a:avLst/>
          </a:prstGeom>
        </p:spPr>
      </p:pic>
      <p:sp>
        <p:nvSpPr>
          <p:cNvPr id="48" name="Szövegdoboz 47">
            <a:extLst>
              <a:ext uri="{FF2B5EF4-FFF2-40B4-BE49-F238E27FC236}">
                <a16:creationId xmlns:a16="http://schemas.microsoft.com/office/drawing/2014/main" id="{EB5909C2-599D-493A-0E24-1780F2C46303}"/>
              </a:ext>
            </a:extLst>
          </p:cNvPr>
          <p:cNvSpPr txBox="1"/>
          <p:nvPr/>
        </p:nvSpPr>
        <p:spPr>
          <a:xfrm>
            <a:off x="9711447" y="4072781"/>
            <a:ext cx="171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Bence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9C1CA872-4AD7-C7CB-4AE6-1949214AF8C2}"/>
              </a:ext>
            </a:extLst>
          </p:cNvPr>
          <p:cNvSpPr txBox="1"/>
          <p:nvPr/>
        </p:nvSpPr>
        <p:spPr>
          <a:xfrm>
            <a:off x="7410866" y="4072781"/>
            <a:ext cx="171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Sugi</a:t>
            </a:r>
            <a:endParaRPr lang="hu-HU" dirty="0"/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FE96F843-029C-B756-4D75-45D74DEC76F3}"/>
              </a:ext>
            </a:extLst>
          </p:cNvPr>
          <p:cNvSpPr txBox="1"/>
          <p:nvPr/>
        </p:nvSpPr>
        <p:spPr>
          <a:xfrm>
            <a:off x="5173461" y="4072781"/>
            <a:ext cx="171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Cinti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6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llipszis 35">
            <a:extLst>
              <a:ext uri="{FF2B5EF4-FFF2-40B4-BE49-F238E27FC236}">
                <a16:creationId xmlns:a16="http://schemas.microsoft.com/office/drawing/2014/main" id="{D035788E-613A-B7EE-39D8-2CA47C33DE24}"/>
              </a:ext>
            </a:extLst>
          </p:cNvPr>
          <p:cNvSpPr/>
          <p:nvPr/>
        </p:nvSpPr>
        <p:spPr>
          <a:xfrm>
            <a:off x="-1214222" y="2057123"/>
            <a:ext cx="2743754" cy="2743754"/>
          </a:xfrm>
          <a:prstGeom prst="ellipse">
            <a:avLst/>
          </a:prstGeom>
          <a:solidFill>
            <a:srgbClr val="41BEB3"/>
          </a:solidFill>
          <a:ln>
            <a:noFill/>
          </a:ln>
          <a:effectLst>
            <a:outerShdw blurRad="495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0" name="Kép 49">
            <a:extLst>
              <a:ext uri="{FF2B5EF4-FFF2-40B4-BE49-F238E27FC236}">
                <a16:creationId xmlns:a16="http://schemas.microsoft.com/office/drawing/2014/main" id="{0AC9FB7A-00B5-B437-135C-F9038D0D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1" y="1143160"/>
            <a:ext cx="9228437" cy="4666119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id="{70ABCEA7-2069-6EED-23E4-492AE0EE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1" y="1143160"/>
            <a:ext cx="9228437" cy="4275265"/>
          </a:xfrm>
          <a:prstGeom prst="rect">
            <a:avLst/>
          </a:prstGeom>
        </p:spPr>
      </p:pic>
      <p:pic>
        <p:nvPicPr>
          <p:cNvPr id="54" name="Kép 53">
            <a:extLst>
              <a:ext uri="{FF2B5EF4-FFF2-40B4-BE49-F238E27FC236}">
                <a16:creationId xmlns:a16="http://schemas.microsoft.com/office/drawing/2014/main" id="{3B597CD1-2C68-6C7E-3903-7BCA3016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2" y="1143160"/>
            <a:ext cx="9350458" cy="4666119"/>
          </a:xfrm>
          <a:prstGeom prst="rect">
            <a:avLst/>
          </a:prstGeom>
        </p:spPr>
      </p:pic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06D7A79-068D-759E-01C1-9A2B244D7D9B}"/>
              </a:ext>
            </a:extLst>
          </p:cNvPr>
          <p:cNvGrpSpPr/>
          <p:nvPr/>
        </p:nvGrpSpPr>
        <p:grpSpPr>
          <a:xfrm>
            <a:off x="4163" y="2762250"/>
            <a:ext cx="1333500" cy="1333500"/>
            <a:chOff x="2330980" y="1805695"/>
            <a:chExt cx="1333500" cy="1333500"/>
          </a:xfrm>
        </p:grpSpPr>
        <p:sp>
          <p:nvSpPr>
            <p:cNvPr id="56" name="Ellipszis 55">
              <a:extLst>
                <a:ext uri="{FF2B5EF4-FFF2-40B4-BE49-F238E27FC236}">
                  <a16:creationId xmlns:a16="http://schemas.microsoft.com/office/drawing/2014/main" id="{0FDD8501-E83B-9B43-3C52-8596BAB9F8EE}"/>
                </a:ext>
              </a:extLst>
            </p:cNvPr>
            <p:cNvSpPr/>
            <p:nvPr/>
          </p:nvSpPr>
          <p:spPr>
            <a:xfrm>
              <a:off x="2330980" y="1805695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7" name="Ábra 56" descr="Elkészült homokóra egyszínű kitöltéssel">
              <a:extLst>
                <a:ext uri="{FF2B5EF4-FFF2-40B4-BE49-F238E27FC236}">
                  <a16:creationId xmlns:a16="http://schemas.microsoft.com/office/drawing/2014/main" id="{91C4A448-8CDE-083F-5A46-82238D1A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63712" y="1980521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Csoportba foglalás 57">
            <a:extLst>
              <a:ext uri="{FF2B5EF4-FFF2-40B4-BE49-F238E27FC236}">
                <a16:creationId xmlns:a16="http://schemas.microsoft.com/office/drawing/2014/main" id="{F807A79A-5B1F-98D6-2DB9-9D320C470C21}"/>
              </a:ext>
            </a:extLst>
          </p:cNvPr>
          <p:cNvGrpSpPr/>
          <p:nvPr/>
        </p:nvGrpSpPr>
        <p:grpSpPr>
          <a:xfrm>
            <a:off x="-22633" y="2762250"/>
            <a:ext cx="1333500" cy="1333500"/>
            <a:chOff x="2330980" y="3689238"/>
            <a:chExt cx="1333500" cy="1333500"/>
          </a:xfrm>
        </p:grpSpPr>
        <p:sp>
          <p:nvSpPr>
            <p:cNvPr id="59" name="Ellipszis 58">
              <a:extLst>
                <a:ext uri="{FF2B5EF4-FFF2-40B4-BE49-F238E27FC236}">
                  <a16:creationId xmlns:a16="http://schemas.microsoft.com/office/drawing/2014/main" id="{13FB5A6E-C6EC-B339-D556-162DB011D83E}"/>
                </a:ext>
              </a:extLst>
            </p:cNvPr>
            <p:cNvSpPr/>
            <p:nvPr/>
          </p:nvSpPr>
          <p:spPr>
            <a:xfrm>
              <a:off x="2330980" y="368923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0" name="Ábra 59" descr="Jelző egyszínű kitöltéssel">
              <a:extLst>
                <a:ext uri="{FF2B5EF4-FFF2-40B4-BE49-F238E27FC236}">
                  <a16:creationId xmlns:a16="http://schemas.microsoft.com/office/drawing/2014/main" id="{74A1047E-22C8-809F-7C5B-A0CECE2D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99991" y="3898788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Csoportba foglalás 60">
            <a:extLst>
              <a:ext uri="{FF2B5EF4-FFF2-40B4-BE49-F238E27FC236}">
                <a16:creationId xmlns:a16="http://schemas.microsoft.com/office/drawing/2014/main" id="{55BF0903-02A0-FE0C-E205-C58855DB8194}"/>
              </a:ext>
            </a:extLst>
          </p:cNvPr>
          <p:cNvGrpSpPr/>
          <p:nvPr/>
        </p:nvGrpSpPr>
        <p:grpSpPr>
          <a:xfrm>
            <a:off x="8289" y="2762250"/>
            <a:ext cx="1333500" cy="1333500"/>
            <a:chOff x="1450870" y="5326136"/>
            <a:chExt cx="1333500" cy="1333500"/>
          </a:xfrm>
        </p:grpSpPr>
        <p:sp>
          <p:nvSpPr>
            <p:cNvPr id="62" name="Ellipszis 61">
              <a:extLst>
                <a:ext uri="{FF2B5EF4-FFF2-40B4-BE49-F238E27FC236}">
                  <a16:creationId xmlns:a16="http://schemas.microsoft.com/office/drawing/2014/main" id="{65D87249-62E5-1632-6287-3102BF626F3D}"/>
                </a:ext>
              </a:extLst>
            </p:cNvPr>
            <p:cNvSpPr/>
            <p:nvPr/>
          </p:nvSpPr>
          <p:spPr>
            <a:xfrm>
              <a:off x="1450870" y="5326136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3" name="Ábra 62" descr="Macska egyszínű kitöltéssel">
              <a:extLst>
                <a:ext uri="{FF2B5EF4-FFF2-40B4-BE49-F238E27FC236}">
                  <a16:creationId xmlns:a16="http://schemas.microsoft.com/office/drawing/2014/main" id="{9C52868B-2AB1-E169-6FCD-B49739EB4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60420" y="5500962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Csoportba foglalás 37">
            <a:extLst>
              <a:ext uri="{FF2B5EF4-FFF2-40B4-BE49-F238E27FC236}">
                <a16:creationId xmlns:a16="http://schemas.microsoft.com/office/drawing/2014/main" id="{D94340EA-E1FE-C645-5179-83CF20EE1011}"/>
              </a:ext>
            </a:extLst>
          </p:cNvPr>
          <p:cNvGrpSpPr/>
          <p:nvPr/>
        </p:nvGrpSpPr>
        <p:grpSpPr>
          <a:xfrm>
            <a:off x="0" y="2762250"/>
            <a:ext cx="1333500" cy="1333500"/>
            <a:chOff x="1230212" y="258478"/>
            <a:chExt cx="1333500" cy="1333500"/>
          </a:xfrm>
        </p:grpSpPr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EFB98A2C-A8DC-C9D0-968E-811954D9DA8C}"/>
                </a:ext>
              </a:extLst>
            </p:cNvPr>
            <p:cNvSpPr/>
            <p:nvPr/>
          </p:nvSpPr>
          <p:spPr>
            <a:xfrm>
              <a:off x="1230212" y="25847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0" name="Kép 39" descr="A képen fekete, sötétség látható&#10;&#10;Automatikusan generált leírás">
              <a:extLst>
                <a:ext uri="{FF2B5EF4-FFF2-40B4-BE49-F238E27FC236}">
                  <a16:creationId xmlns:a16="http://schemas.microsoft.com/office/drawing/2014/main" id="{67B025A4-6F5C-6A95-86D5-BCB3E700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808" y="471349"/>
              <a:ext cx="838310" cy="838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47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zis 3">
            <a:extLst>
              <a:ext uri="{FF2B5EF4-FFF2-40B4-BE49-F238E27FC236}">
                <a16:creationId xmlns:a16="http://schemas.microsoft.com/office/drawing/2014/main" id="{A3BB68E9-3827-C3E6-260C-3356045D4368}"/>
              </a:ext>
            </a:extLst>
          </p:cNvPr>
          <p:cNvSpPr/>
          <p:nvPr/>
        </p:nvSpPr>
        <p:spPr>
          <a:xfrm>
            <a:off x="-4856689" y="-827051"/>
            <a:ext cx="8963130" cy="8963130"/>
          </a:xfrm>
          <a:prstGeom prst="ellipse">
            <a:avLst/>
          </a:prstGeom>
          <a:solidFill>
            <a:srgbClr val="41BEB3"/>
          </a:solidFill>
          <a:ln>
            <a:noFill/>
          </a:ln>
          <a:effectLst>
            <a:outerShdw blurRad="495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3" name="Csoportba foglalás 32">
            <a:extLst>
              <a:ext uri="{FF2B5EF4-FFF2-40B4-BE49-F238E27FC236}">
                <a16:creationId xmlns:a16="http://schemas.microsoft.com/office/drawing/2014/main" id="{A3C5AEDF-1A46-2859-1735-CB5471C01751}"/>
              </a:ext>
            </a:extLst>
          </p:cNvPr>
          <p:cNvGrpSpPr/>
          <p:nvPr/>
        </p:nvGrpSpPr>
        <p:grpSpPr>
          <a:xfrm>
            <a:off x="1230212" y="258478"/>
            <a:ext cx="1333500" cy="1333500"/>
            <a:chOff x="1230212" y="258478"/>
            <a:chExt cx="1333500" cy="1333500"/>
          </a:xfrm>
        </p:grpSpPr>
        <p:sp>
          <p:nvSpPr>
            <p:cNvPr id="16" name="Ellipszis 15">
              <a:extLst>
                <a:ext uri="{FF2B5EF4-FFF2-40B4-BE49-F238E27FC236}">
                  <a16:creationId xmlns:a16="http://schemas.microsoft.com/office/drawing/2014/main" id="{93E8A5B7-C2F1-577D-BD55-A5A9EDADA728}"/>
                </a:ext>
              </a:extLst>
            </p:cNvPr>
            <p:cNvSpPr/>
            <p:nvPr/>
          </p:nvSpPr>
          <p:spPr>
            <a:xfrm>
              <a:off x="1230212" y="25847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5" name="Kép 14" descr="A képen fekete, sötétség látható&#10;&#10;Automatikusan generált leírás">
              <a:extLst>
                <a:ext uri="{FF2B5EF4-FFF2-40B4-BE49-F238E27FC236}">
                  <a16:creationId xmlns:a16="http://schemas.microsoft.com/office/drawing/2014/main" id="{F0F19B47-2774-1664-8EF5-4AE0EDE7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808" y="471349"/>
              <a:ext cx="838310" cy="838310"/>
            </a:xfrm>
            <a:prstGeom prst="rect">
              <a:avLst/>
            </a:prstGeom>
          </p:spPr>
        </p:pic>
      </p:grp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E098108E-DFA8-1AA9-AA66-153AFC8F5092}"/>
              </a:ext>
            </a:extLst>
          </p:cNvPr>
          <p:cNvGrpSpPr/>
          <p:nvPr/>
        </p:nvGrpSpPr>
        <p:grpSpPr>
          <a:xfrm>
            <a:off x="2330980" y="1805695"/>
            <a:ext cx="1333500" cy="1333500"/>
            <a:chOff x="2330980" y="1805695"/>
            <a:chExt cx="1333500" cy="1333500"/>
          </a:xfrm>
        </p:grpSpPr>
        <p:sp>
          <p:nvSpPr>
            <p:cNvPr id="17" name="Ellipszis 16">
              <a:extLst>
                <a:ext uri="{FF2B5EF4-FFF2-40B4-BE49-F238E27FC236}">
                  <a16:creationId xmlns:a16="http://schemas.microsoft.com/office/drawing/2014/main" id="{1E0AA9BB-DF65-F644-DA5B-3B44E29F9200}"/>
                </a:ext>
              </a:extLst>
            </p:cNvPr>
            <p:cNvSpPr/>
            <p:nvPr/>
          </p:nvSpPr>
          <p:spPr>
            <a:xfrm>
              <a:off x="2330980" y="1805695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1" name="Ábra 20" descr="Elkészült homokóra egyszínű kitöltéssel">
              <a:extLst>
                <a:ext uri="{FF2B5EF4-FFF2-40B4-BE49-F238E27FC236}">
                  <a16:creationId xmlns:a16="http://schemas.microsoft.com/office/drawing/2014/main" id="{5E59E284-97BC-F627-7436-3B47C38E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3712" y="1980521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2C491265-0DC7-226B-F42D-CCD660448465}"/>
              </a:ext>
            </a:extLst>
          </p:cNvPr>
          <p:cNvGrpSpPr/>
          <p:nvPr/>
        </p:nvGrpSpPr>
        <p:grpSpPr>
          <a:xfrm>
            <a:off x="2330980" y="3689238"/>
            <a:ext cx="1333500" cy="1333500"/>
            <a:chOff x="2330980" y="3689238"/>
            <a:chExt cx="1333500" cy="1333500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A0A289AA-84F6-A307-0431-BBAABCA17298}"/>
                </a:ext>
              </a:extLst>
            </p:cNvPr>
            <p:cNvSpPr/>
            <p:nvPr/>
          </p:nvSpPr>
          <p:spPr>
            <a:xfrm>
              <a:off x="2330980" y="368923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Ábra 24" descr="Jelző egyszínű kitöltéssel">
              <a:extLst>
                <a:ext uri="{FF2B5EF4-FFF2-40B4-BE49-F238E27FC236}">
                  <a16:creationId xmlns:a16="http://schemas.microsoft.com/office/drawing/2014/main" id="{A2207BF8-EB61-CC0C-0539-05F99C72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9991" y="3898788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70D10B8D-8A89-45F2-3D31-3E2206A597F1}"/>
              </a:ext>
            </a:extLst>
          </p:cNvPr>
          <p:cNvGrpSpPr/>
          <p:nvPr/>
        </p:nvGrpSpPr>
        <p:grpSpPr>
          <a:xfrm>
            <a:off x="1450870" y="5326136"/>
            <a:ext cx="1333500" cy="1333500"/>
            <a:chOff x="1450870" y="5326136"/>
            <a:chExt cx="1333500" cy="1333500"/>
          </a:xfrm>
        </p:grpSpPr>
        <p:sp>
          <p:nvSpPr>
            <p:cNvPr id="19" name="Ellipszis 18">
              <a:extLst>
                <a:ext uri="{FF2B5EF4-FFF2-40B4-BE49-F238E27FC236}">
                  <a16:creationId xmlns:a16="http://schemas.microsoft.com/office/drawing/2014/main" id="{7961667D-963D-B085-CB2B-7B7D6897FC51}"/>
                </a:ext>
              </a:extLst>
            </p:cNvPr>
            <p:cNvSpPr/>
            <p:nvPr/>
          </p:nvSpPr>
          <p:spPr>
            <a:xfrm>
              <a:off x="1450870" y="5326136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7" name="Ábra 26" descr="Macska egyszínű kitöltéssel">
              <a:extLst>
                <a:ext uri="{FF2B5EF4-FFF2-40B4-BE49-F238E27FC236}">
                  <a16:creationId xmlns:a16="http://schemas.microsoft.com/office/drawing/2014/main" id="{DFC0D8E3-8182-68AE-3B7C-0C87D606F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0420" y="550096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2EB5C0A-785D-970A-8854-DFD29894F40A}"/>
              </a:ext>
            </a:extLst>
          </p:cNvPr>
          <p:cNvGrpSpPr/>
          <p:nvPr/>
        </p:nvGrpSpPr>
        <p:grpSpPr>
          <a:xfrm>
            <a:off x="5758316" y="1458907"/>
            <a:ext cx="5093833" cy="3940185"/>
            <a:chOff x="6481823" y="87805"/>
            <a:chExt cx="5093833" cy="3940185"/>
          </a:xfrm>
        </p:grpSpPr>
        <p:sp>
          <p:nvSpPr>
            <p:cNvPr id="3" name="Téglalap: lekerekített 2">
              <a:extLst>
                <a:ext uri="{FF2B5EF4-FFF2-40B4-BE49-F238E27FC236}">
                  <a16:creationId xmlns:a16="http://schemas.microsoft.com/office/drawing/2014/main" id="{8970546E-3607-79D8-035E-4805B4781EEB}"/>
                </a:ext>
              </a:extLst>
            </p:cNvPr>
            <p:cNvSpPr/>
            <p:nvPr/>
          </p:nvSpPr>
          <p:spPr>
            <a:xfrm>
              <a:off x="6481823" y="87805"/>
              <a:ext cx="5093833" cy="3940185"/>
            </a:xfrm>
            <a:prstGeom prst="roundRect">
              <a:avLst/>
            </a:prstGeom>
            <a:solidFill>
              <a:srgbClr val="41BEB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7304FD1C-5DEC-15CA-FDAC-A87E5B7AFFA0}"/>
                </a:ext>
              </a:extLst>
            </p:cNvPr>
            <p:cNvSpPr txBox="1"/>
            <p:nvPr/>
          </p:nvSpPr>
          <p:spPr>
            <a:xfrm>
              <a:off x="6794339" y="471349"/>
              <a:ext cx="4499771" cy="553998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3000" dirty="0">
                  <a:latin typeface="Baguet Script" panose="00000500000000000000" pitchFamily="2" charset="-18"/>
                </a:rPr>
                <a:t>Fejlődésünk</a:t>
              </a:r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3E504677-1C67-45B5-1695-0E9790107A97}"/>
                </a:ext>
              </a:extLst>
            </p:cNvPr>
            <p:cNvSpPr txBox="1"/>
            <p:nvPr/>
          </p:nvSpPr>
          <p:spPr>
            <a:xfrm>
              <a:off x="6910572" y="1192043"/>
              <a:ext cx="423633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A kezdetektől fogva próbáltunk tartani egy a </a:t>
              </a:r>
              <a:r>
                <a:rPr lang="hu-HU" dirty="0" err="1"/>
                <a:t>weboltal</a:t>
              </a:r>
              <a:r>
                <a:rPr lang="hu-HU" dirty="0"/>
                <a:t> témájához illő stílust. Hála csapatunk kreatív munkájának sikeresen felvette az oldal a végső formáját. </a:t>
              </a:r>
            </a:p>
            <a:p>
              <a:endParaRPr lang="hu-HU" dirty="0"/>
            </a:p>
            <a:p>
              <a:r>
                <a:rPr lang="hu-HU" dirty="0"/>
                <a:t>A legfrissebb verzióban már törekedtünk arra, hogy minél játékosabb és minél </a:t>
              </a:r>
              <a:r>
                <a:rPr lang="hu-HU" dirty="0" err="1"/>
                <a:t>gyerekbarátabb</a:t>
              </a:r>
              <a:r>
                <a:rPr lang="hu-HU" dirty="0"/>
                <a:t> legyen az oldal kinézete.</a:t>
              </a:r>
            </a:p>
          </p:txBody>
        </p:sp>
      </p:grp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F7429C51-8AFF-CA5C-946D-6DF0C74AB973}"/>
              </a:ext>
            </a:extLst>
          </p:cNvPr>
          <p:cNvCxnSpPr/>
          <p:nvPr/>
        </p:nvCxnSpPr>
        <p:spPr>
          <a:xfrm>
            <a:off x="-9017788" y="5233019"/>
            <a:ext cx="8322198" cy="0"/>
          </a:xfrm>
          <a:prstGeom prst="line">
            <a:avLst/>
          </a:prstGeom>
          <a:ln w="127000" cap="rnd">
            <a:gradFill flip="none" rotWithShape="1">
              <a:gsLst>
                <a:gs pos="100000">
                  <a:srgbClr val="E0C452"/>
                </a:gs>
                <a:gs pos="0">
                  <a:srgbClr val="FFD700"/>
                </a:gs>
              </a:gsLst>
              <a:lin ang="0" scaled="1"/>
              <a:tileRect/>
            </a:gra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46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llipszis 35">
            <a:extLst>
              <a:ext uri="{FF2B5EF4-FFF2-40B4-BE49-F238E27FC236}">
                <a16:creationId xmlns:a16="http://schemas.microsoft.com/office/drawing/2014/main" id="{D035788E-613A-B7EE-39D8-2CA47C33DE24}"/>
              </a:ext>
            </a:extLst>
          </p:cNvPr>
          <p:cNvSpPr/>
          <p:nvPr/>
        </p:nvSpPr>
        <p:spPr>
          <a:xfrm>
            <a:off x="-1214222" y="2057123"/>
            <a:ext cx="2743754" cy="2743754"/>
          </a:xfrm>
          <a:prstGeom prst="ellipse">
            <a:avLst/>
          </a:prstGeom>
          <a:solidFill>
            <a:srgbClr val="41BEB3"/>
          </a:solidFill>
          <a:ln>
            <a:noFill/>
          </a:ln>
          <a:effectLst>
            <a:outerShdw blurRad="495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58" name="Csoportba foglalás 57">
            <a:extLst>
              <a:ext uri="{FF2B5EF4-FFF2-40B4-BE49-F238E27FC236}">
                <a16:creationId xmlns:a16="http://schemas.microsoft.com/office/drawing/2014/main" id="{F807A79A-5B1F-98D6-2DB9-9D320C470C21}"/>
              </a:ext>
            </a:extLst>
          </p:cNvPr>
          <p:cNvGrpSpPr/>
          <p:nvPr/>
        </p:nvGrpSpPr>
        <p:grpSpPr>
          <a:xfrm>
            <a:off x="27345" y="2762250"/>
            <a:ext cx="1333500" cy="1333500"/>
            <a:chOff x="2330980" y="3689238"/>
            <a:chExt cx="1333500" cy="1333500"/>
          </a:xfrm>
        </p:grpSpPr>
        <p:sp>
          <p:nvSpPr>
            <p:cNvPr id="59" name="Ellipszis 58">
              <a:extLst>
                <a:ext uri="{FF2B5EF4-FFF2-40B4-BE49-F238E27FC236}">
                  <a16:creationId xmlns:a16="http://schemas.microsoft.com/office/drawing/2014/main" id="{13FB5A6E-C6EC-B339-D556-162DB011D83E}"/>
                </a:ext>
              </a:extLst>
            </p:cNvPr>
            <p:cNvSpPr/>
            <p:nvPr/>
          </p:nvSpPr>
          <p:spPr>
            <a:xfrm>
              <a:off x="2330980" y="368923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0" name="Ábra 59" descr="Jelző egyszínű kitöltéssel">
              <a:extLst>
                <a:ext uri="{FF2B5EF4-FFF2-40B4-BE49-F238E27FC236}">
                  <a16:creationId xmlns:a16="http://schemas.microsoft.com/office/drawing/2014/main" id="{74A1047E-22C8-809F-7C5B-A0CECE2D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99991" y="3898788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Csoportba foglalás 60">
            <a:extLst>
              <a:ext uri="{FF2B5EF4-FFF2-40B4-BE49-F238E27FC236}">
                <a16:creationId xmlns:a16="http://schemas.microsoft.com/office/drawing/2014/main" id="{55BF0903-02A0-FE0C-E205-C58855DB8194}"/>
              </a:ext>
            </a:extLst>
          </p:cNvPr>
          <p:cNvGrpSpPr/>
          <p:nvPr/>
        </p:nvGrpSpPr>
        <p:grpSpPr>
          <a:xfrm>
            <a:off x="-23182" y="2762250"/>
            <a:ext cx="1333500" cy="1333500"/>
            <a:chOff x="1450870" y="5326136"/>
            <a:chExt cx="1333500" cy="1333500"/>
          </a:xfrm>
        </p:grpSpPr>
        <p:sp>
          <p:nvSpPr>
            <p:cNvPr id="62" name="Ellipszis 61">
              <a:extLst>
                <a:ext uri="{FF2B5EF4-FFF2-40B4-BE49-F238E27FC236}">
                  <a16:creationId xmlns:a16="http://schemas.microsoft.com/office/drawing/2014/main" id="{65D87249-62E5-1632-6287-3102BF626F3D}"/>
                </a:ext>
              </a:extLst>
            </p:cNvPr>
            <p:cNvSpPr/>
            <p:nvPr/>
          </p:nvSpPr>
          <p:spPr>
            <a:xfrm>
              <a:off x="1450870" y="5326136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3" name="Ábra 62" descr="Macska egyszínű kitöltéssel">
              <a:extLst>
                <a:ext uri="{FF2B5EF4-FFF2-40B4-BE49-F238E27FC236}">
                  <a16:creationId xmlns:a16="http://schemas.microsoft.com/office/drawing/2014/main" id="{9C52868B-2AB1-E169-6FCD-B49739EB4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60420" y="5500962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Csoportba foglalás 37">
            <a:extLst>
              <a:ext uri="{FF2B5EF4-FFF2-40B4-BE49-F238E27FC236}">
                <a16:creationId xmlns:a16="http://schemas.microsoft.com/office/drawing/2014/main" id="{D94340EA-E1FE-C645-5179-83CF20EE1011}"/>
              </a:ext>
            </a:extLst>
          </p:cNvPr>
          <p:cNvGrpSpPr/>
          <p:nvPr/>
        </p:nvGrpSpPr>
        <p:grpSpPr>
          <a:xfrm>
            <a:off x="0" y="2762250"/>
            <a:ext cx="1333500" cy="1333500"/>
            <a:chOff x="1230212" y="258478"/>
            <a:chExt cx="1333500" cy="1333500"/>
          </a:xfrm>
        </p:grpSpPr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EFB98A2C-A8DC-C9D0-968E-811954D9DA8C}"/>
                </a:ext>
              </a:extLst>
            </p:cNvPr>
            <p:cNvSpPr/>
            <p:nvPr/>
          </p:nvSpPr>
          <p:spPr>
            <a:xfrm>
              <a:off x="1230212" y="25847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0" name="Kép 39" descr="A képen fekete, sötétség látható&#10;&#10;Automatikusan generált leírás">
              <a:extLst>
                <a:ext uri="{FF2B5EF4-FFF2-40B4-BE49-F238E27FC236}">
                  <a16:creationId xmlns:a16="http://schemas.microsoft.com/office/drawing/2014/main" id="{67B025A4-6F5C-6A95-86D5-BCB3E700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808" y="471349"/>
              <a:ext cx="838310" cy="838310"/>
            </a:xfrm>
            <a:prstGeom prst="rect">
              <a:avLst/>
            </a:prstGeom>
          </p:spPr>
        </p:pic>
      </p:grp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06D7A79-068D-759E-01C1-9A2B244D7D9B}"/>
              </a:ext>
            </a:extLst>
          </p:cNvPr>
          <p:cNvGrpSpPr/>
          <p:nvPr/>
        </p:nvGrpSpPr>
        <p:grpSpPr>
          <a:xfrm>
            <a:off x="4163" y="2762250"/>
            <a:ext cx="1333500" cy="1333500"/>
            <a:chOff x="2330980" y="1805695"/>
            <a:chExt cx="1333500" cy="1333500"/>
          </a:xfrm>
        </p:grpSpPr>
        <p:sp>
          <p:nvSpPr>
            <p:cNvPr id="56" name="Ellipszis 55">
              <a:extLst>
                <a:ext uri="{FF2B5EF4-FFF2-40B4-BE49-F238E27FC236}">
                  <a16:creationId xmlns:a16="http://schemas.microsoft.com/office/drawing/2014/main" id="{0FDD8501-E83B-9B43-3C52-8596BAB9F8EE}"/>
                </a:ext>
              </a:extLst>
            </p:cNvPr>
            <p:cNvSpPr/>
            <p:nvPr/>
          </p:nvSpPr>
          <p:spPr>
            <a:xfrm>
              <a:off x="2330980" y="1805695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7" name="Ábra 56" descr="Elkészült homokóra egyszínű kitöltéssel">
              <a:extLst>
                <a:ext uri="{FF2B5EF4-FFF2-40B4-BE49-F238E27FC236}">
                  <a16:creationId xmlns:a16="http://schemas.microsoft.com/office/drawing/2014/main" id="{91C4A448-8CDE-083F-5A46-82238D1A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63712" y="1980521"/>
              <a:ext cx="914400" cy="914400"/>
            </a:xfrm>
            <a:prstGeom prst="rect">
              <a:avLst/>
            </a:prstGeom>
          </p:spPr>
        </p:pic>
      </p:grp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D21B6CE3-7C52-C3B2-60E4-BCC3A1F4E1E4}"/>
              </a:ext>
            </a:extLst>
          </p:cNvPr>
          <p:cNvCxnSpPr/>
          <p:nvPr/>
        </p:nvCxnSpPr>
        <p:spPr>
          <a:xfrm>
            <a:off x="2384383" y="5205714"/>
            <a:ext cx="8322198" cy="0"/>
          </a:xfrm>
          <a:prstGeom prst="line">
            <a:avLst/>
          </a:prstGeom>
          <a:ln w="127000" cap="rnd">
            <a:gradFill flip="none" rotWithShape="1">
              <a:gsLst>
                <a:gs pos="100000">
                  <a:srgbClr val="E0C452"/>
                </a:gs>
                <a:gs pos="0">
                  <a:srgbClr val="FFD700"/>
                </a:gs>
              </a:gsLst>
              <a:lin ang="0" scaled="1"/>
              <a:tileRect/>
            </a:gra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65B03D34-1B76-C3A2-D48A-0478185D2247}"/>
              </a:ext>
            </a:extLst>
          </p:cNvPr>
          <p:cNvGrpSpPr/>
          <p:nvPr/>
        </p:nvGrpSpPr>
        <p:grpSpPr>
          <a:xfrm>
            <a:off x="1693488" y="1182302"/>
            <a:ext cx="5238127" cy="3509545"/>
            <a:chOff x="1693488" y="1182302"/>
            <a:chExt cx="5238127" cy="3509545"/>
          </a:xfrm>
        </p:grpSpPr>
        <p:sp>
          <p:nvSpPr>
            <p:cNvPr id="12" name="Beszédbuborék: lekerekített sarkú téglalap 11">
              <a:extLst>
                <a:ext uri="{FF2B5EF4-FFF2-40B4-BE49-F238E27FC236}">
                  <a16:creationId xmlns:a16="http://schemas.microsoft.com/office/drawing/2014/main" id="{5894767D-A52E-F331-8CDE-F85BE2B267E5}"/>
                </a:ext>
              </a:extLst>
            </p:cNvPr>
            <p:cNvSpPr/>
            <p:nvPr/>
          </p:nvSpPr>
          <p:spPr>
            <a:xfrm>
              <a:off x="1693488" y="1182302"/>
              <a:ext cx="5238127" cy="3509545"/>
            </a:xfrm>
            <a:prstGeom prst="wedgeRoundRectCallout">
              <a:avLst/>
            </a:prstGeom>
            <a:solidFill>
              <a:srgbClr val="41BEB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87C12689-3FD8-00A4-6B4A-45190FE34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8543" y="1686329"/>
              <a:ext cx="4981199" cy="2570942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44A372E3-0FD3-B859-2CD0-AE56DF1C9395}"/>
              </a:ext>
            </a:extLst>
          </p:cNvPr>
          <p:cNvGrpSpPr/>
          <p:nvPr/>
        </p:nvGrpSpPr>
        <p:grpSpPr>
          <a:xfrm>
            <a:off x="4066574" y="1182301"/>
            <a:ext cx="5238127" cy="3509545"/>
            <a:chOff x="4066574" y="1182301"/>
            <a:chExt cx="5238127" cy="3509545"/>
          </a:xfrm>
        </p:grpSpPr>
        <p:sp>
          <p:nvSpPr>
            <p:cNvPr id="16" name="Beszédbuborék: lekerekített sarkú téglalap 15">
              <a:extLst>
                <a:ext uri="{FF2B5EF4-FFF2-40B4-BE49-F238E27FC236}">
                  <a16:creationId xmlns:a16="http://schemas.microsoft.com/office/drawing/2014/main" id="{909167D1-5F6A-582B-67D7-2553E4B3CCD0}"/>
                </a:ext>
              </a:extLst>
            </p:cNvPr>
            <p:cNvSpPr/>
            <p:nvPr/>
          </p:nvSpPr>
          <p:spPr>
            <a:xfrm>
              <a:off x="4066574" y="1182301"/>
              <a:ext cx="5238127" cy="3509545"/>
            </a:xfrm>
            <a:prstGeom prst="wedgeRoundRectCallout">
              <a:avLst>
                <a:gd name="adj1" fmla="val -4144"/>
                <a:gd name="adj2" fmla="val 61355"/>
                <a:gd name="adj3" fmla="val 16667"/>
              </a:avLst>
            </a:prstGeom>
            <a:solidFill>
              <a:srgbClr val="41BEB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8" name="Kép 17">
              <a:extLst>
                <a:ext uri="{FF2B5EF4-FFF2-40B4-BE49-F238E27FC236}">
                  <a16:creationId xmlns:a16="http://schemas.microsoft.com/office/drawing/2014/main" id="{7143B5F5-033F-7AE3-461E-3270DF95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96816" y="1686871"/>
              <a:ext cx="4977642" cy="2570400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64610E45-EE80-0C45-AE5C-30DDEAB94E92}"/>
              </a:ext>
            </a:extLst>
          </p:cNvPr>
          <p:cNvGrpSpPr/>
          <p:nvPr/>
        </p:nvGrpSpPr>
        <p:grpSpPr>
          <a:xfrm>
            <a:off x="6428709" y="1112726"/>
            <a:ext cx="5238127" cy="3509545"/>
            <a:chOff x="6428709" y="1112726"/>
            <a:chExt cx="5238127" cy="3509545"/>
          </a:xfrm>
        </p:grpSpPr>
        <p:sp>
          <p:nvSpPr>
            <p:cNvPr id="20" name="Beszédbuborék: lekerekített sarkú téglalap 19">
              <a:extLst>
                <a:ext uri="{FF2B5EF4-FFF2-40B4-BE49-F238E27FC236}">
                  <a16:creationId xmlns:a16="http://schemas.microsoft.com/office/drawing/2014/main" id="{B35E8AB9-7FEE-A582-F95A-01DC6B65E79F}"/>
                </a:ext>
              </a:extLst>
            </p:cNvPr>
            <p:cNvSpPr/>
            <p:nvPr/>
          </p:nvSpPr>
          <p:spPr>
            <a:xfrm>
              <a:off x="6428709" y="1112726"/>
              <a:ext cx="5238127" cy="3509545"/>
            </a:xfrm>
            <a:prstGeom prst="wedgeRoundRectCallout">
              <a:avLst>
                <a:gd name="adj1" fmla="val 17867"/>
                <a:gd name="adj2" fmla="val 63055"/>
                <a:gd name="adj3" fmla="val 16667"/>
              </a:avLst>
            </a:prstGeom>
            <a:solidFill>
              <a:srgbClr val="41BEB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1" name="Kép 20">
              <a:extLst>
                <a:ext uri="{FF2B5EF4-FFF2-40B4-BE49-F238E27FC236}">
                  <a16:creationId xmlns:a16="http://schemas.microsoft.com/office/drawing/2014/main" id="{0FF58B76-4B14-AB1B-2C62-5954FADA5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853" y="1686871"/>
              <a:ext cx="5035939" cy="257040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169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zis 3">
            <a:extLst>
              <a:ext uri="{FF2B5EF4-FFF2-40B4-BE49-F238E27FC236}">
                <a16:creationId xmlns:a16="http://schemas.microsoft.com/office/drawing/2014/main" id="{A3BB68E9-3827-C3E6-260C-3356045D4368}"/>
              </a:ext>
            </a:extLst>
          </p:cNvPr>
          <p:cNvSpPr/>
          <p:nvPr/>
        </p:nvSpPr>
        <p:spPr>
          <a:xfrm>
            <a:off x="-4856689" y="-827051"/>
            <a:ext cx="8963130" cy="8963130"/>
          </a:xfrm>
          <a:prstGeom prst="ellipse">
            <a:avLst/>
          </a:prstGeom>
          <a:solidFill>
            <a:srgbClr val="41BEB3"/>
          </a:solidFill>
          <a:ln>
            <a:noFill/>
          </a:ln>
          <a:effectLst>
            <a:outerShdw blurRad="495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3" name="Csoportba foglalás 32">
            <a:extLst>
              <a:ext uri="{FF2B5EF4-FFF2-40B4-BE49-F238E27FC236}">
                <a16:creationId xmlns:a16="http://schemas.microsoft.com/office/drawing/2014/main" id="{A3C5AEDF-1A46-2859-1735-CB5471C01751}"/>
              </a:ext>
            </a:extLst>
          </p:cNvPr>
          <p:cNvGrpSpPr/>
          <p:nvPr/>
        </p:nvGrpSpPr>
        <p:grpSpPr>
          <a:xfrm>
            <a:off x="1230212" y="258478"/>
            <a:ext cx="1333500" cy="1333500"/>
            <a:chOff x="1230212" y="258478"/>
            <a:chExt cx="1333500" cy="1333500"/>
          </a:xfrm>
        </p:grpSpPr>
        <p:sp>
          <p:nvSpPr>
            <p:cNvPr id="16" name="Ellipszis 15">
              <a:extLst>
                <a:ext uri="{FF2B5EF4-FFF2-40B4-BE49-F238E27FC236}">
                  <a16:creationId xmlns:a16="http://schemas.microsoft.com/office/drawing/2014/main" id="{93E8A5B7-C2F1-577D-BD55-A5A9EDADA728}"/>
                </a:ext>
              </a:extLst>
            </p:cNvPr>
            <p:cNvSpPr/>
            <p:nvPr/>
          </p:nvSpPr>
          <p:spPr>
            <a:xfrm>
              <a:off x="1230212" y="25847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5" name="Kép 14" descr="A képen fekete, sötétség látható&#10;&#10;Automatikusan generált leírás">
              <a:extLst>
                <a:ext uri="{FF2B5EF4-FFF2-40B4-BE49-F238E27FC236}">
                  <a16:creationId xmlns:a16="http://schemas.microsoft.com/office/drawing/2014/main" id="{F0F19B47-2774-1664-8EF5-4AE0EDE7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808" y="471349"/>
              <a:ext cx="838310" cy="838310"/>
            </a:xfrm>
            <a:prstGeom prst="rect">
              <a:avLst/>
            </a:prstGeom>
          </p:spPr>
        </p:pic>
      </p:grp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E098108E-DFA8-1AA9-AA66-153AFC8F5092}"/>
              </a:ext>
            </a:extLst>
          </p:cNvPr>
          <p:cNvGrpSpPr/>
          <p:nvPr/>
        </p:nvGrpSpPr>
        <p:grpSpPr>
          <a:xfrm>
            <a:off x="2330980" y="1805695"/>
            <a:ext cx="1333500" cy="1333500"/>
            <a:chOff x="2330980" y="1805695"/>
            <a:chExt cx="1333500" cy="1333500"/>
          </a:xfrm>
        </p:grpSpPr>
        <p:sp>
          <p:nvSpPr>
            <p:cNvPr id="17" name="Ellipszis 16">
              <a:extLst>
                <a:ext uri="{FF2B5EF4-FFF2-40B4-BE49-F238E27FC236}">
                  <a16:creationId xmlns:a16="http://schemas.microsoft.com/office/drawing/2014/main" id="{1E0AA9BB-DF65-F644-DA5B-3B44E29F9200}"/>
                </a:ext>
              </a:extLst>
            </p:cNvPr>
            <p:cNvSpPr/>
            <p:nvPr/>
          </p:nvSpPr>
          <p:spPr>
            <a:xfrm>
              <a:off x="2330980" y="1805695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1" name="Ábra 20" descr="Elkészült homokóra egyszínű kitöltéssel">
              <a:extLst>
                <a:ext uri="{FF2B5EF4-FFF2-40B4-BE49-F238E27FC236}">
                  <a16:creationId xmlns:a16="http://schemas.microsoft.com/office/drawing/2014/main" id="{5E59E284-97BC-F627-7436-3B47C38E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3712" y="1980521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2C491265-0DC7-226B-F42D-CCD660448465}"/>
              </a:ext>
            </a:extLst>
          </p:cNvPr>
          <p:cNvGrpSpPr/>
          <p:nvPr/>
        </p:nvGrpSpPr>
        <p:grpSpPr>
          <a:xfrm>
            <a:off x="2330980" y="3689238"/>
            <a:ext cx="1333500" cy="1333500"/>
            <a:chOff x="2330980" y="3689238"/>
            <a:chExt cx="1333500" cy="1333500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A0A289AA-84F6-A307-0431-BBAABCA17298}"/>
                </a:ext>
              </a:extLst>
            </p:cNvPr>
            <p:cNvSpPr/>
            <p:nvPr/>
          </p:nvSpPr>
          <p:spPr>
            <a:xfrm>
              <a:off x="2330980" y="368923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Ábra 24" descr="Jelző egyszínű kitöltéssel">
              <a:extLst>
                <a:ext uri="{FF2B5EF4-FFF2-40B4-BE49-F238E27FC236}">
                  <a16:creationId xmlns:a16="http://schemas.microsoft.com/office/drawing/2014/main" id="{A2207BF8-EB61-CC0C-0539-05F99C72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9991" y="3898788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70D10B8D-8A89-45F2-3D31-3E2206A597F1}"/>
              </a:ext>
            </a:extLst>
          </p:cNvPr>
          <p:cNvGrpSpPr/>
          <p:nvPr/>
        </p:nvGrpSpPr>
        <p:grpSpPr>
          <a:xfrm>
            <a:off x="1450870" y="5326136"/>
            <a:ext cx="1333500" cy="1333500"/>
            <a:chOff x="1450870" y="5326136"/>
            <a:chExt cx="1333500" cy="1333500"/>
          </a:xfrm>
        </p:grpSpPr>
        <p:sp>
          <p:nvSpPr>
            <p:cNvPr id="19" name="Ellipszis 18">
              <a:extLst>
                <a:ext uri="{FF2B5EF4-FFF2-40B4-BE49-F238E27FC236}">
                  <a16:creationId xmlns:a16="http://schemas.microsoft.com/office/drawing/2014/main" id="{7961667D-963D-B085-CB2B-7B7D6897FC51}"/>
                </a:ext>
              </a:extLst>
            </p:cNvPr>
            <p:cNvSpPr/>
            <p:nvPr/>
          </p:nvSpPr>
          <p:spPr>
            <a:xfrm>
              <a:off x="1450870" y="5326136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7" name="Ábra 26" descr="Macska egyszínű kitöltéssel">
              <a:extLst>
                <a:ext uri="{FF2B5EF4-FFF2-40B4-BE49-F238E27FC236}">
                  <a16:creationId xmlns:a16="http://schemas.microsoft.com/office/drawing/2014/main" id="{DFC0D8E3-8182-68AE-3B7C-0C87D606F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0420" y="550096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D1C0D26B-707C-2AD6-45FC-736E52F0982D}"/>
              </a:ext>
            </a:extLst>
          </p:cNvPr>
          <p:cNvGrpSpPr/>
          <p:nvPr/>
        </p:nvGrpSpPr>
        <p:grpSpPr>
          <a:xfrm>
            <a:off x="5758316" y="1458906"/>
            <a:ext cx="5093833" cy="4202562"/>
            <a:chOff x="6481823" y="87805"/>
            <a:chExt cx="5093833" cy="3940185"/>
          </a:xfrm>
        </p:grpSpPr>
        <p:sp>
          <p:nvSpPr>
            <p:cNvPr id="3" name="Téglalap: lekerekített 2">
              <a:extLst>
                <a:ext uri="{FF2B5EF4-FFF2-40B4-BE49-F238E27FC236}">
                  <a16:creationId xmlns:a16="http://schemas.microsoft.com/office/drawing/2014/main" id="{0F5D3C45-0579-B83E-C243-34F19F7929BD}"/>
                </a:ext>
              </a:extLst>
            </p:cNvPr>
            <p:cNvSpPr/>
            <p:nvPr/>
          </p:nvSpPr>
          <p:spPr>
            <a:xfrm>
              <a:off x="6481823" y="87805"/>
              <a:ext cx="5093833" cy="3940185"/>
            </a:xfrm>
            <a:prstGeom prst="roundRect">
              <a:avLst/>
            </a:prstGeom>
            <a:solidFill>
              <a:srgbClr val="41BEB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BF793818-D8B5-1238-6345-67DF15EC305D}"/>
                </a:ext>
              </a:extLst>
            </p:cNvPr>
            <p:cNvSpPr txBox="1"/>
            <p:nvPr/>
          </p:nvSpPr>
          <p:spPr>
            <a:xfrm>
              <a:off x="6794339" y="471349"/>
              <a:ext cx="4499771" cy="553998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3000" dirty="0">
                  <a:latin typeface="Baguet Script" panose="00000500000000000000" pitchFamily="2" charset="-18"/>
                </a:rPr>
                <a:t>Célunk</a:t>
              </a:r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AF81B89A-60E9-7A33-F897-7A531E667B16}"/>
                </a:ext>
              </a:extLst>
            </p:cNvPr>
            <p:cNvSpPr txBox="1"/>
            <p:nvPr/>
          </p:nvSpPr>
          <p:spPr>
            <a:xfrm>
              <a:off x="6910572" y="1095507"/>
              <a:ext cx="423633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Célunk a weboldallal az volt, hogy megtudjuk mutatni mire vagyunk képesek, illetve pár jó ötlettel mit el lehet érni pár sornyi CSS illetve HTML kóddal.</a:t>
              </a:r>
            </a:p>
            <a:p>
              <a:endParaRPr lang="hu-HU" dirty="0"/>
            </a:p>
            <a:p>
              <a:r>
                <a:rPr lang="hu-HU" dirty="0"/>
                <a:t>Az oldal sajnos nem tökéletes, de még nem vagyunk azon a szinten, hogy ennyi idő alatt már a kellő eredményt tudjuk produkálni. Ezért küzdünk és próbálunk fejlődni minél nagyobb ütemben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28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llipszis 35">
            <a:extLst>
              <a:ext uri="{FF2B5EF4-FFF2-40B4-BE49-F238E27FC236}">
                <a16:creationId xmlns:a16="http://schemas.microsoft.com/office/drawing/2014/main" id="{D035788E-613A-B7EE-39D8-2CA47C33DE24}"/>
              </a:ext>
            </a:extLst>
          </p:cNvPr>
          <p:cNvSpPr/>
          <p:nvPr/>
        </p:nvSpPr>
        <p:spPr>
          <a:xfrm>
            <a:off x="-1214222" y="2057123"/>
            <a:ext cx="2743754" cy="2743754"/>
          </a:xfrm>
          <a:prstGeom prst="ellipse">
            <a:avLst/>
          </a:prstGeom>
          <a:solidFill>
            <a:srgbClr val="41BEB3"/>
          </a:solidFill>
          <a:ln>
            <a:noFill/>
          </a:ln>
          <a:effectLst>
            <a:outerShdw blurRad="495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61" name="Csoportba foglalás 60">
            <a:extLst>
              <a:ext uri="{FF2B5EF4-FFF2-40B4-BE49-F238E27FC236}">
                <a16:creationId xmlns:a16="http://schemas.microsoft.com/office/drawing/2014/main" id="{55BF0903-02A0-FE0C-E205-C58855DB8194}"/>
              </a:ext>
            </a:extLst>
          </p:cNvPr>
          <p:cNvGrpSpPr/>
          <p:nvPr/>
        </p:nvGrpSpPr>
        <p:grpSpPr>
          <a:xfrm>
            <a:off x="0" y="2770208"/>
            <a:ext cx="1333500" cy="1333500"/>
            <a:chOff x="1450870" y="5326136"/>
            <a:chExt cx="1333500" cy="1333500"/>
          </a:xfrm>
        </p:grpSpPr>
        <p:sp>
          <p:nvSpPr>
            <p:cNvPr id="62" name="Ellipszis 61">
              <a:extLst>
                <a:ext uri="{FF2B5EF4-FFF2-40B4-BE49-F238E27FC236}">
                  <a16:creationId xmlns:a16="http://schemas.microsoft.com/office/drawing/2014/main" id="{65D87249-62E5-1632-6287-3102BF626F3D}"/>
                </a:ext>
              </a:extLst>
            </p:cNvPr>
            <p:cNvSpPr/>
            <p:nvPr/>
          </p:nvSpPr>
          <p:spPr>
            <a:xfrm>
              <a:off x="1450870" y="5326136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3" name="Ábra 62" descr="Macska egyszínű kitöltéssel">
              <a:extLst>
                <a:ext uri="{FF2B5EF4-FFF2-40B4-BE49-F238E27FC236}">
                  <a16:creationId xmlns:a16="http://schemas.microsoft.com/office/drawing/2014/main" id="{9C52868B-2AB1-E169-6FCD-B49739EB4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0420" y="5500962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Csoportba foglalás 37">
            <a:extLst>
              <a:ext uri="{FF2B5EF4-FFF2-40B4-BE49-F238E27FC236}">
                <a16:creationId xmlns:a16="http://schemas.microsoft.com/office/drawing/2014/main" id="{D94340EA-E1FE-C645-5179-83CF20EE1011}"/>
              </a:ext>
            </a:extLst>
          </p:cNvPr>
          <p:cNvGrpSpPr/>
          <p:nvPr/>
        </p:nvGrpSpPr>
        <p:grpSpPr>
          <a:xfrm>
            <a:off x="27345" y="2762250"/>
            <a:ext cx="1333500" cy="1333500"/>
            <a:chOff x="1230212" y="258478"/>
            <a:chExt cx="1333500" cy="1333500"/>
          </a:xfrm>
        </p:grpSpPr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EFB98A2C-A8DC-C9D0-968E-811954D9DA8C}"/>
                </a:ext>
              </a:extLst>
            </p:cNvPr>
            <p:cNvSpPr/>
            <p:nvPr/>
          </p:nvSpPr>
          <p:spPr>
            <a:xfrm>
              <a:off x="1230212" y="25847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0" name="Kép 39" descr="A képen fekete, sötétség látható&#10;&#10;Automatikusan generált leírás">
              <a:extLst>
                <a:ext uri="{FF2B5EF4-FFF2-40B4-BE49-F238E27FC236}">
                  <a16:creationId xmlns:a16="http://schemas.microsoft.com/office/drawing/2014/main" id="{67B025A4-6F5C-6A95-86D5-BCB3E700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808" y="471349"/>
              <a:ext cx="838310" cy="838310"/>
            </a:xfrm>
            <a:prstGeom prst="rect">
              <a:avLst/>
            </a:prstGeom>
          </p:spPr>
        </p:pic>
      </p:grp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06D7A79-068D-759E-01C1-9A2B244D7D9B}"/>
              </a:ext>
            </a:extLst>
          </p:cNvPr>
          <p:cNvGrpSpPr/>
          <p:nvPr/>
        </p:nvGrpSpPr>
        <p:grpSpPr>
          <a:xfrm>
            <a:off x="27345" y="2770208"/>
            <a:ext cx="1333500" cy="1333500"/>
            <a:chOff x="2330980" y="1805695"/>
            <a:chExt cx="1333500" cy="1333500"/>
          </a:xfrm>
        </p:grpSpPr>
        <p:sp>
          <p:nvSpPr>
            <p:cNvPr id="56" name="Ellipszis 55">
              <a:extLst>
                <a:ext uri="{FF2B5EF4-FFF2-40B4-BE49-F238E27FC236}">
                  <a16:creationId xmlns:a16="http://schemas.microsoft.com/office/drawing/2014/main" id="{0FDD8501-E83B-9B43-3C52-8596BAB9F8EE}"/>
                </a:ext>
              </a:extLst>
            </p:cNvPr>
            <p:cNvSpPr/>
            <p:nvPr/>
          </p:nvSpPr>
          <p:spPr>
            <a:xfrm>
              <a:off x="2330980" y="1805695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7" name="Ábra 56" descr="Elkészült homokóra egyszínű kitöltéssel">
              <a:extLst>
                <a:ext uri="{FF2B5EF4-FFF2-40B4-BE49-F238E27FC236}">
                  <a16:creationId xmlns:a16="http://schemas.microsoft.com/office/drawing/2014/main" id="{91C4A448-8CDE-083F-5A46-82238D1A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63712" y="1980521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Csoportba foglalás 57">
            <a:extLst>
              <a:ext uri="{FF2B5EF4-FFF2-40B4-BE49-F238E27FC236}">
                <a16:creationId xmlns:a16="http://schemas.microsoft.com/office/drawing/2014/main" id="{F807A79A-5B1F-98D6-2DB9-9D320C470C21}"/>
              </a:ext>
            </a:extLst>
          </p:cNvPr>
          <p:cNvGrpSpPr/>
          <p:nvPr/>
        </p:nvGrpSpPr>
        <p:grpSpPr>
          <a:xfrm>
            <a:off x="27345" y="2762250"/>
            <a:ext cx="1333500" cy="1333500"/>
            <a:chOff x="2330980" y="3689238"/>
            <a:chExt cx="1333500" cy="1333500"/>
          </a:xfrm>
        </p:grpSpPr>
        <p:sp>
          <p:nvSpPr>
            <p:cNvPr id="59" name="Ellipszis 58">
              <a:extLst>
                <a:ext uri="{FF2B5EF4-FFF2-40B4-BE49-F238E27FC236}">
                  <a16:creationId xmlns:a16="http://schemas.microsoft.com/office/drawing/2014/main" id="{13FB5A6E-C6EC-B339-D556-162DB011D83E}"/>
                </a:ext>
              </a:extLst>
            </p:cNvPr>
            <p:cNvSpPr/>
            <p:nvPr/>
          </p:nvSpPr>
          <p:spPr>
            <a:xfrm>
              <a:off x="2330980" y="368923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0" name="Ábra 59" descr="Jelző egyszínű kitöltéssel">
              <a:extLst>
                <a:ext uri="{FF2B5EF4-FFF2-40B4-BE49-F238E27FC236}">
                  <a16:creationId xmlns:a16="http://schemas.microsoft.com/office/drawing/2014/main" id="{74A1047E-22C8-809F-7C5B-A0CECE2D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99991" y="3898788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Kép 2" descr="A képen szöveg, képernyőkép, számítógép, szoftver látható&#10;&#10;Automatikusan generált leírás">
            <a:extLst>
              <a:ext uri="{FF2B5EF4-FFF2-40B4-BE49-F238E27FC236}">
                <a16:creationId xmlns:a16="http://schemas.microsoft.com/office/drawing/2014/main" id="{3D203CBF-38AD-F3BE-4357-393CC54EE0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67" y="-34724"/>
            <a:ext cx="4397188" cy="6858000"/>
          </a:xfrm>
          <a:prstGeom prst="rect">
            <a:avLst/>
          </a:prstGeom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2B10387-DB54-E09B-AD04-98134596865C}"/>
              </a:ext>
            </a:extLst>
          </p:cNvPr>
          <p:cNvGrpSpPr/>
          <p:nvPr/>
        </p:nvGrpSpPr>
        <p:grpSpPr>
          <a:xfrm>
            <a:off x="2101583" y="1052506"/>
            <a:ext cx="5093833" cy="4705426"/>
            <a:chOff x="6481823" y="87805"/>
            <a:chExt cx="5093833" cy="3940185"/>
          </a:xfrm>
        </p:grpSpPr>
        <p:sp>
          <p:nvSpPr>
            <p:cNvPr id="5" name="Téglalap: lekerekített 4">
              <a:extLst>
                <a:ext uri="{FF2B5EF4-FFF2-40B4-BE49-F238E27FC236}">
                  <a16:creationId xmlns:a16="http://schemas.microsoft.com/office/drawing/2014/main" id="{6F463DB7-67E8-15A4-5779-6A827154E23B}"/>
                </a:ext>
              </a:extLst>
            </p:cNvPr>
            <p:cNvSpPr/>
            <p:nvPr/>
          </p:nvSpPr>
          <p:spPr>
            <a:xfrm>
              <a:off x="6481823" y="87805"/>
              <a:ext cx="5093833" cy="3940185"/>
            </a:xfrm>
            <a:prstGeom prst="roundRect">
              <a:avLst/>
            </a:prstGeom>
            <a:solidFill>
              <a:srgbClr val="41BEB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B4323144-EBDA-D11D-8B85-976FFFA4FBF7}"/>
                </a:ext>
              </a:extLst>
            </p:cNvPr>
            <p:cNvSpPr txBox="1"/>
            <p:nvPr/>
          </p:nvSpPr>
          <p:spPr>
            <a:xfrm>
              <a:off x="6794339" y="471349"/>
              <a:ext cx="4499771" cy="553998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3000" dirty="0">
                  <a:latin typeface="Baguet Script" panose="00000500000000000000" pitchFamily="2" charset="-18"/>
                </a:rPr>
                <a:t>Célunk</a:t>
              </a:r>
            </a:p>
          </p:txBody>
        </p: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9558D139-4F16-B3EB-87AB-351525A8B1A6}"/>
                </a:ext>
              </a:extLst>
            </p:cNvPr>
            <p:cNvSpPr txBox="1"/>
            <p:nvPr/>
          </p:nvSpPr>
          <p:spPr>
            <a:xfrm>
              <a:off x="6910572" y="1095507"/>
              <a:ext cx="4236334" cy="2628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Az előző verziókhoz képest rengeteget tanultunk hibáinkból és esztétikai baklövéseinkből. Fejlődésünk szemmel látható.</a:t>
              </a:r>
            </a:p>
            <a:p>
              <a:endParaRPr lang="hu-HU" dirty="0"/>
            </a:p>
            <a:p>
              <a:r>
                <a:rPr lang="hu-HU" dirty="0"/>
                <a:t>Rengeteg időt töltöttünk a csapatmunkánk fejlesztésével, tanulással, </a:t>
              </a:r>
              <a:r>
                <a:rPr lang="hu-HU" dirty="0" err="1"/>
                <a:t>bugfixeléssel</a:t>
              </a:r>
              <a:r>
                <a:rPr lang="hu-HU" dirty="0"/>
                <a:t>, illetve tervezéssel.</a:t>
              </a:r>
            </a:p>
            <a:p>
              <a:endParaRPr lang="hu-HU" dirty="0"/>
            </a:p>
            <a:p>
              <a:r>
                <a:rPr lang="hu-HU" dirty="0"/>
                <a:t>Ennek hála, remélhetőleg nem bukunk meg IKT-</a:t>
              </a:r>
              <a:r>
                <a:rPr lang="hu-HU" dirty="0" err="1"/>
                <a:t>ból</a:t>
              </a:r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40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zis 3">
            <a:extLst>
              <a:ext uri="{FF2B5EF4-FFF2-40B4-BE49-F238E27FC236}">
                <a16:creationId xmlns:a16="http://schemas.microsoft.com/office/drawing/2014/main" id="{A3BB68E9-3827-C3E6-260C-3356045D4368}"/>
              </a:ext>
            </a:extLst>
          </p:cNvPr>
          <p:cNvSpPr/>
          <p:nvPr/>
        </p:nvSpPr>
        <p:spPr>
          <a:xfrm>
            <a:off x="-4856689" y="-827051"/>
            <a:ext cx="8963130" cy="8963130"/>
          </a:xfrm>
          <a:prstGeom prst="ellipse">
            <a:avLst/>
          </a:prstGeom>
          <a:solidFill>
            <a:srgbClr val="41BEB3"/>
          </a:solidFill>
          <a:ln>
            <a:noFill/>
          </a:ln>
          <a:effectLst>
            <a:outerShdw blurRad="495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3" name="Csoportba foglalás 32">
            <a:extLst>
              <a:ext uri="{FF2B5EF4-FFF2-40B4-BE49-F238E27FC236}">
                <a16:creationId xmlns:a16="http://schemas.microsoft.com/office/drawing/2014/main" id="{A3C5AEDF-1A46-2859-1735-CB5471C01751}"/>
              </a:ext>
            </a:extLst>
          </p:cNvPr>
          <p:cNvGrpSpPr/>
          <p:nvPr/>
        </p:nvGrpSpPr>
        <p:grpSpPr>
          <a:xfrm>
            <a:off x="1230212" y="258478"/>
            <a:ext cx="1333500" cy="1333500"/>
            <a:chOff x="1230212" y="258478"/>
            <a:chExt cx="1333500" cy="1333500"/>
          </a:xfrm>
        </p:grpSpPr>
        <p:sp>
          <p:nvSpPr>
            <p:cNvPr id="16" name="Ellipszis 15">
              <a:extLst>
                <a:ext uri="{FF2B5EF4-FFF2-40B4-BE49-F238E27FC236}">
                  <a16:creationId xmlns:a16="http://schemas.microsoft.com/office/drawing/2014/main" id="{93E8A5B7-C2F1-577D-BD55-A5A9EDADA728}"/>
                </a:ext>
              </a:extLst>
            </p:cNvPr>
            <p:cNvSpPr/>
            <p:nvPr/>
          </p:nvSpPr>
          <p:spPr>
            <a:xfrm>
              <a:off x="1230212" y="25847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15" name="Kép 14" descr="A képen fekete, sötétség látható&#10;&#10;Automatikusan generált leírás">
              <a:extLst>
                <a:ext uri="{FF2B5EF4-FFF2-40B4-BE49-F238E27FC236}">
                  <a16:creationId xmlns:a16="http://schemas.microsoft.com/office/drawing/2014/main" id="{F0F19B47-2774-1664-8EF5-4AE0EDE7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808" y="471349"/>
              <a:ext cx="838310" cy="838310"/>
            </a:xfrm>
            <a:prstGeom prst="rect">
              <a:avLst/>
            </a:prstGeom>
          </p:spPr>
        </p:pic>
      </p:grp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E098108E-DFA8-1AA9-AA66-153AFC8F5092}"/>
              </a:ext>
            </a:extLst>
          </p:cNvPr>
          <p:cNvGrpSpPr/>
          <p:nvPr/>
        </p:nvGrpSpPr>
        <p:grpSpPr>
          <a:xfrm>
            <a:off x="2330980" y="1805695"/>
            <a:ext cx="1333500" cy="1333500"/>
            <a:chOff x="2330980" y="1805695"/>
            <a:chExt cx="1333500" cy="1333500"/>
          </a:xfrm>
        </p:grpSpPr>
        <p:sp>
          <p:nvSpPr>
            <p:cNvPr id="17" name="Ellipszis 16">
              <a:extLst>
                <a:ext uri="{FF2B5EF4-FFF2-40B4-BE49-F238E27FC236}">
                  <a16:creationId xmlns:a16="http://schemas.microsoft.com/office/drawing/2014/main" id="{1E0AA9BB-DF65-F644-DA5B-3B44E29F9200}"/>
                </a:ext>
              </a:extLst>
            </p:cNvPr>
            <p:cNvSpPr/>
            <p:nvPr/>
          </p:nvSpPr>
          <p:spPr>
            <a:xfrm>
              <a:off x="2330980" y="1805695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1" name="Ábra 20" descr="Elkészült homokóra egyszínű kitöltéssel">
              <a:extLst>
                <a:ext uri="{FF2B5EF4-FFF2-40B4-BE49-F238E27FC236}">
                  <a16:creationId xmlns:a16="http://schemas.microsoft.com/office/drawing/2014/main" id="{5E59E284-97BC-F627-7436-3B47C38E4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3712" y="1980521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2C491265-0DC7-226B-F42D-CCD660448465}"/>
              </a:ext>
            </a:extLst>
          </p:cNvPr>
          <p:cNvGrpSpPr/>
          <p:nvPr/>
        </p:nvGrpSpPr>
        <p:grpSpPr>
          <a:xfrm>
            <a:off x="2330980" y="3689238"/>
            <a:ext cx="1333500" cy="1333500"/>
            <a:chOff x="2330980" y="3689238"/>
            <a:chExt cx="1333500" cy="1333500"/>
          </a:xfrm>
        </p:grpSpPr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A0A289AA-84F6-A307-0431-BBAABCA17298}"/>
                </a:ext>
              </a:extLst>
            </p:cNvPr>
            <p:cNvSpPr/>
            <p:nvPr/>
          </p:nvSpPr>
          <p:spPr>
            <a:xfrm>
              <a:off x="2330980" y="368923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5" name="Ábra 24" descr="Jelző egyszínű kitöltéssel">
              <a:extLst>
                <a:ext uri="{FF2B5EF4-FFF2-40B4-BE49-F238E27FC236}">
                  <a16:creationId xmlns:a16="http://schemas.microsoft.com/office/drawing/2014/main" id="{A2207BF8-EB61-CC0C-0539-05F99C72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9991" y="3898788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70D10B8D-8A89-45F2-3D31-3E2206A597F1}"/>
              </a:ext>
            </a:extLst>
          </p:cNvPr>
          <p:cNvGrpSpPr/>
          <p:nvPr/>
        </p:nvGrpSpPr>
        <p:grpSpPr>
          <a:xfrm>
            <a:off x="1450870" y="5326136"/>
            <a:ext cx="1333500" cy="1333500"/>
            <a:chOff x="1450870" y="5326136"/>
            <a:chExt cx="1333500" cy="1333500"/>
          </a:xfrm>
        </p:grpSpPr>
        <p:sp>
          <p:nvSpPr>
            <p:cNvPr id="19" name="Ellipszis 18">
              <a:extLst>
                <a:ext uri="{FF2B5EF4-FFF2-40B4-BE49-F238E27FC236}">
                  <a16:creationId xmlns:a16="http://schemas.microsoft.com/office/drawing/2014/main" id="{7961667D-963D-B085-CB2B-7B7D6897FC51}"/>
                </a:ext>
              </a:extLst>
            </p:cNvPr>
            <p:cNvSpPr/>
            <p:nvPr/>
          </p:nvSpPr>
          <p:spPr>
            <a:xfrm>
              <a:off x="1450870" y="5326136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27" name="Ábra 26" descr="Macska egyszínű kitöltéssel">
              <a:extLst>
                <a:ext uri="{FF2B5EF4-FFF2-40B4-BE49-F238E27FC236}">
                  <a16:creationId xmlns:a16="http://schemas.microsoft.com/office/drawing/2014/main" id="{DFC0D8E3-8182-68AE-3B7C-0C87D606F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0420" y="550096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97FE59F-190C-840A-0607-788B912D55DA}"/>
              </a:ext>
            </a:extLst>
          </p:cNvPr>
          <p:cNvGrpSpPr/>
          <p:nvPr/>
        </p:nvGrpSpPr>
        <p:grpSpPr>
          <a:xfrm>
            <a:off x="4805680" y="2088826"/>
            <a:ext cx="6786880" cy="2513654"/>
            <a:chOff x="5691747" y="87805"/>
            <a:chExt cx="6786880" cy="3144865"/>
          </a:xfrm>
        </p:grpSpPr>
        <p:sp>
          <p:nvSpPr>
            <p:cNvPr id="3" name="Téglalap: lekerekített 2">
              <a:extLst>
                <a:ext uri="{FF2B5EF4-FFF2-40B4-BE49-F238E27FC236}">
                  <a16:creationId xmlns:a16="http://schemas.microsoft.com/office/drawing/2014/main" id="{F64711E4-A7D5-1CE4-4DA2-924415A04539}"/>
                </a:ext>
              </a:extLst>
            </p:cNvPr>
            <p:cNvSpPr/>
            <p:nvPr/>
          </p:nvSpPr>
          <p:spPr>
            <a:xfrm>
              <a:off x="5691747" y="87805"/>
              <a:ext cx="6786880" cy="3144865"/>
            </a:xfrm>
            <a:prstGeom prst="roundRect">
              <a:avLst/>
            </a:prstGeom>
            <a:solidFill>
              <a:srgbClr val="41BEB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D202A5C5-1325-9760-E53C-D31DB2FA8AC4}"/>
                </a:ext>
              </a:extLst>
            </p:cNvPr>
            <p:cNvSpPr txBox="1"/>
            <p:nvPr/>
          </p:nvSpPr>
          <p:spPr>
            <a:xfrm>
              <a:off x="6047347" y="712763"/>
              <a:ext cx="5801360" cy="721403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4400" dirty="0">
                  <a:latin typeface="Baguet Script" panose="00000500000000000000" pitchFamily="2" charset="-18"/>
                </a:rPr>
                <a:t>Köszönjük a figyelmet!</a:t>
              </a:r>
            </a:p>
          </p:txBody>
        </p:sp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8C5E1D-9A47-F46D-6B40-5C4ED079AC5E}"/>
              </a:ext>
            </a:extLst>
          </p:cNvPr>
          <p:cNvSpPr txBox="1"/>
          <p:nvPr/>
        </p:nvSpPr>
        <p:spPr>
          <a:xfrm>
            <a:off x="5445760" y="3769115"/>
            <a:ext cx="543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Zárás képen, íme </a:t>
            </a:r>
            <a:r>
              <a:rPr lang="hu-HU"/>
              <a:t>a kedvenc háziállataink!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166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llipszis 35">
            <a:extLst>
              <a:ext uri="{FF2B5EF4-FFF2-40B4-BE49-F238E27FC236}">
                <a16:creationId xmlns:a16="http://schemas.microsoft.com/office/drawing/2014/main" id="{D035788E-613A-B7EE-39D8-2CA47C33DE24}"/>
              </a:ext>
            </a:extLst>
          </p:cNvPr>
          <p:cNvSpPr/>
          <p:nvPr/>
        </p:nvSpPr>
        <p:spPr>
          <a:xfrm>
            <a:off x="-1214222" y="2057123"/>
            <a:ext cx="2743754" cy="2743754"/>
          </a:xfrm>
          <a:prstGeom prst="ellipse">
            <a:avLst/>
          </a:prstGeom>
          <a:solidFill>
            <a:srgbClr val="41BEB3"/>
          </a:solidFill>
          <a:ln>
            <a:noFill/>
          </a:ln>
          <a:effectLst>
            <a:outerShdw blurRad="4953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8" name="Csoportba foglalás 37">
            <a:extLst>
              <a:ext uri="{FF2B5EF4-FFF2-40B4-BE49-F238E27FC236}">
                <a16:creationId xmlns:a16="http://schemas.microsoft.com/office/drawing/2014/main" id="{D94340EA-E1FE-C645-5179-83CF20EE1011}"/>
              </a:ext>
            </a:extLst>
          </p:cNvPr>
          <p:cNvGrpSpPr/>
          <p:nvPr/>
        </p:nvGrpSpPr>
        <p:grpSpPr>
          <a:xfrm>
            <a:off x="0" y="2770208"/>
            <a:ext cx="1333500" cy="1333500"/>
            <a:chOff x="1230212" y="258478"/>
            <a:chExt cx="1333500" cy="1333500"/>
          </a:xfrm>
        </p:grpSpPr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EFB98A2C-A8DC-C9D0-968E-811954D9DA8C}"/>
                </a:ext>
              </a:extLst>
            </p:cNvPr>
            <p:cNvSpPr/>
            <p:nvPr/>
          </p:nvSpPr>
          <p:spPr>
            <a:xfrm>
              <a:off x="1230212" y="25847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40" name="Kép 39" descr="A képen fekete, sötétség látható&#10;&#10;Automatikusan generált leírás">
              <a:extLst>
                <a:ext uri="{FF2B5EF4-FFF2-40B4-BE49-F238E27FC236}">
                  <a16:creationId xmlns:a16="http://schemas.microsoft.com/office/drawing/2014/main" id="{67B025A4-6F5C-6A95-86D5-BCB3E700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808" y="471349"/>
              <a:ext cx="838310" cy="838310"/>
            </a:xfrm>
            <a:prstGeom prst="rect">
              <a:avLst/>
            </a:prstGeom>
          </p:spPr>
        </p:pic>
      </p:grp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06D7A79-068D-759E-01C1-9A2B244D7D9B}"/>
              </a:ext>
            </a:extLst>
          </p:cNvPr>
          <p:cNvGrpSpPr/>
          <p:nvPr/>
        </p:nvGrpSpPr>
        <p:grpSpPr>
          <a:xfrm>
            <a:off x="-6997" y="2770208"/>
            <a:ext cx="1333500" cy="1333500"/>
            <a:chOff x="2330980" y="1805695"/>
            <a:chExt cx="1333500" cy="1333500"/>
          </a:xfrm>
        </p:grpSpPr>
        <p:sp>
          <p:nvSpPr>
            <p:cNvPr id="56" name="Ellipszis 55">
              <a:extLst>
                <a:ext uri="{FF2B5EF4-FFF2-40B4-BE49-F238E27FC236}">
                  <a16:creationId xmlns:a16="http://schemas.microsoft.com/office/drawing/2014/main" id="{0FDD8501-E83B-9B43-3C52-8596BAB9F8EE}"/>
                </a:ext>
              </a:extLst>
            </p:cNvPr>
            <p:cNvSpPr/>
            <p:nvPr/>
          </p:nvSpPr>
          <p:spPr>
            <a:xfrm>
              <a:off x="2330980" y="1805695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7" name="Ábra 56" descr="Elkészült homokóra egyszínű kitöltéssel">
              <a:extLst>
                <a:ext uri="{FF2B5EF4-FFF2-40B4-BE49-F238E27FC236}">
                  <a16:creationId xmlns:a16="http://schemas.microsoft.com/office/drawing/2014/main" id="{91C4A448-8CDE-083F-5A46-82238D1A2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3712" y="1980521"/>
              <a:ext cx="914400" cy="914400"/>
            </a:xfrm>
            <a:prstGeom prst="rect">
              <a:avLst/>
            </a:prstGeom>
          </p:spPr>
        </p:pic>
      </p:grpSp>
      <p:grpSp>
        <p:nvGrpSpPr>
          <p:cNvPr id="58" name="Csoportba foglalás 57">
            <a:extLst>
              <a:ext uri="{FF2B5EF4-FFF2-40B4-BE49-F238E27FC236}">
                <a16:creationId xmlns:a16="http://schemas.microsoft.com/office/drawing/2014/main" id="{F807A79A-5B1F-98D6-2DB9-9D320C470C21}"/>
              </a:ext>
            </a:extLst>
          </p:cNvPr>
          <p:cNvGrpSpPr/>
          <p:nvPr/>
        </p:nvGrpSpPr>
        <p:grpSpPr>
          <a:xfrm>
            <a:off x="-13994" y="2770208"/>
            <a:ext cx="1333500" cy="1333500"/>
            <a:chOff x="2330980" y="3689238"/>
            <a:chExt cx="1333500" cy="1333500"/>
          </a:xfrm>
        </p:grpSpPr>
        <p:sp>
          <p:nvSpPr>
            <p:cNvPr id="59" name="Ellipszis 58">
              <a:extLst>
                <a:ext uri="{FF2B5EF4-FFF2-40B4-BE49-F238E27FC236}">
                  <a16:creationId xmlns:a16="http://schemas.microsoft.com/office/drawing/2014/main" id="{13FB5A6E-C6EC-B339-D556-162DB011D83E}"/>
                </a:ext>
              </a:extLst>
            </p:cNvPr>
            <p:cNvSpPr/>
            <p:nvPr/>
          </p:nvSpPr>
          <p:spPr>
            <a:xfrm>
              <a:off x="2330980" y="3689238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0" name="Ábra 59" descr="Jelző egyszínű kitöltéssel">
              <a:extLst>
                <a:ext uri="{FF2B5EF4-FFF2-40B4-BE49-F238E27FC236}">
                  <a16:creationId xmlns:a16="http://schemas.microsoft.com/office/drawing/2014/main" id="{74A1047E-22C8-809F-7C5B-A0CECE2D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9991" y="3898788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Csoportba foglalás 60">
            <a:extLst>
              <a:ext uri="{FF2B5EF4-FFF2-40B4-BE49-F238E27FC236}">
                <a16:creationId xmlns:a16="http://schemas.microsoft.com/office/drawing/2014/main" id="{55BF0903-02A0-FE0C-E205-C58855DB8194}"/>
              </a:ext>
            </a:extLst>
          </p:cNvPr>
          <p:cNvGrpSpPr/>
          <p:nvPr/>
        </p:nvGrpSpPr>
        <p:grpSpPr>
          <a:xfrm>
            <a:off x="0" y="2770208"/>
            <a:ext cx="1333500" cy="1333500"/>
            <a:chOff x="1450870" y="5326136"/>
            <a:chExt cx="1333500" cy="1333500"/>
          </a:xfrm>
        </p:grpSpPr>
        <p:sp>
          <p:nvSpPr>
            <p:cNvPr id="62" name="Ellipszis 61">
              <a:extLst>
                <a:ext uri="{FF2B5EF4-FFF2-40B4-BE49-F238E27FC236}">
                  <a16:creationId xmlns:a16="http://schemas.microsoft.com/office/drawing/2014/main" id="{65D87249-62E5-1632-6287-3102BF626F3D}"/>
                </a:ext>
              </a:extLst>
            </p:cNvPr>
            <p:cNvSpPr/>
            <p:nvPr/>
          </p:nvSpPr>
          <p:spPr>
            <a:xfrm>
              <a:off x="1450870" y="5326136"/>
              <a:ext cx="1333500" cy="1333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63" name="Ábra 62" descr="Macska egyszínű kitöltéssel">
              <a:extLst>
                <a:ext uri="{FF2B5EF4-FFF2-40B4-BE49-F238E27FC236}">
                  <a16:creationId xmlns:a16="http://schemas.microsoft.com/office/drawing/2014/main" id="{9C52868B-2AB1-E169-6FCD-B49739EB4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0420" y="5500962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Kép 2" descr="A képen Kis- és közepes méretű macskák, fedett pályás, Macskafélék, fekszik látható&#10;&#10;Automatikusan generált leírás">
            <a:extLst>
              <a:ext uri="{FF2B5EF4-FFF2-40B4-BE49-F238E27FC236}">
                <a16:creationId xmlns:a16="http://schemas.microsoft.com/office/drawing/2014/main" id="{C6CB04BE-1FAC-C264-B356-6B971FDD2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49" y="162234"/>
            <a:ext cx="4859392" cy="3240000"/>
          </a:xfrm>
          <a:prstGeom prst="rect">
            <a:avLst/>
          </a:prstGeom>
        </p:spPr>
      </p:pic>
      <p:pic>
        <p:nvPicPr>
          <p:cNvPr id="5" name="Kép 4" descr="A képen szöveg, Kis- és közepes méretű macskák, fedett pályás, számítógép látható&#10;&#10;Automatikusan generált leírás">
            <a:extLst>
              <a:ext uri="{FF2B5EF4-FFF2-40B4-BE49-F238E27FC236}">
                <a16:creationId xmlns:a16="http://schemas.microsoft.com/office/drawing/2014/main" id="{B7646DF0-6D82-B5E3-8DF2-0A6B0B44F2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91" y="162234"/>
            <a:ext cx="4859392" cy="3240000"/>
          </a:xfrm>
          <a:prstGeom prst="rect">
            <a:avLst/>
          </a:prstGeom>
        </p:spPr>
      </p:pic>
      <p:pic>
        <p:nvPicPr>
          <p:cNvPr id="7" name="Kép 6" descr="A képen személy, macska, szőrme, fedett pályás látható&#10;&#10;Automatikusan generált leírás">
            <a:extLst>
              <a:ext uri="{FF2B5EF4-FFF2-40B4-BE49-F238E27FC236}">
                <a16:creationId xmlns:a16="http://schemas.microsoft.com/office/drawing/2014/main" id="{E073E525-E09B-49EF-9117-D8F4E3304C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49" y="3546500"/>
            <a:ext cx="4860000" cy="3240000"/>
          </a:xfrm>
          <a:prstGeom prst="rect">
            <a:avLst/>
          </a:prstGeom>
        </p:spPr>
      </p:pic>
      <p:pic>
        <p:nvPicPr>
          <p:cNvPr id="11" name="Kép 10" descr="A képen emlős, házimacska, Macskafélék, Kis- és közepes méretű macskák látható&#10;&#10;Automatikusan generált leírás">
            <a:extLst>
              <a:ext uri="{FF2B5EF4-FFF2-40B4-BE49-F238E27FC236}">
                <a16:creationId xmlns:a16="http://schemas.microsoft.com/office/drawing/2014/main" id="{E27DF08B-BCE1-9EF6-9364-5DA7BBBF48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91" y="3546500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0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190</Words>
  <Application>Microsoft Office PowerPoint</Application>
  <PresentationFormat>Szélesvásznú</PresentationFormat>
  <Paragraphs>26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Baguet Script</vt:lpstr>
      <vt:lpstr>Calibri</vt:lpstr>
      <vt:lpstr>Calibri Light</vt:lpstr>
      <vt:lpstr>Office-téma</vt:lpstr>
      <vt:lpstr>Dungeon &amp;Meow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Dungeon &amp;Meow</dc:title>
  <dc:creator>Bence Biliczki</dc:creator>
  <cp:lastModifiedBy>Bence Biliczki</cp:lastModifiedBy>
  <cp:revision>2</cp:revision>
  <dcterms:created xsi:type="dcterms:W3CDTF">2023-12-13T19:57:55Z</dcterms:created>
  <dcterms:modified xsi:type="dcterms:W3CDTF">2023-12-13T22:05:34Z</dcterms:modified>
</cp:coreProperties>
</file>